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1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60" r:id="rId78"/>
    <p:sldId id="361" r:id="rId79"/>
    <p:sldId id="362" r:id="rId80"/>
    <p:sldId id="363" r:id="rId81"/>
    <p:sldId id="366" r:id="rId82"/>
    <p:sldId id="364" r:id="rId83"/>
    <p:sldId id="367" r:id="rId84"/>
    <p:sldId id="368" r:id="rId85"/>
    <p:sldId id="369" r:id="rId86"/>
    <p:sldId id="365" r:id="rId87"/>
    <p:sldId id="370" r:id="rId88"/>
    <p:sldId id="371" r:id="rId89"/>
    <p:sldId id="372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5" autoAdjust="0"/>
    <p:restoredTop sz="92884" autoAdjust="0"/>
  </p:normalViewPr>
  <p:slideViewPr>
    <p:cSldViewPr snapToGrid="0">
      <p:cViewPr varScale="1">
        <p:scale>
          <a:sx n="85" d="100"/>
          <a:sy n="85" d="100"/>
        </p:scale>
        <p:origin x="355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3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E4026-6B9E-4298-8641-17E3A6614516}" type="datetimeFigureOut">
              <a:rPr lang="zh-TW" altLang="en-US" smtClean="0"/>
              <a:t>2017/10/12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3FFBD-CB89-4352-A71A-10ED73A5C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203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IR-book/newslides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xuite.net/yh96301/blog/63289807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astic.co/guide/en/logstash/current/plugins-inputs-tcp.html" TargetMode="External"/><Relationship Id="rId3" Type="http://schemas.openxmlformats.org/officeDocument/2006/relationships/hyperlink" Target="https://www.elastic.co/guide/en/logstash/current/advanced-pipeline.html" TargetMode="External"/><Relationship Id="rId7" Type="http://schemas.openxmlformats.org/officeDocument/2006/relationships/hyperlink" Target="https://www.elastic.co/products/beats/filebeat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lastic.co/guide/en/logstash/current/plugins-inputs-eventlog.html" TargetMode="External"/><Relationship Id="rId5" Type="http://schemas.openxmlformats.org/officeDocument/2006/relationships/hyperlink" Target="https://www.elastic.co/guide/en/logstash/current/plugins-inputs-syslog.html" TargetMode="External"/><Relationship Id="rId4" Type="http://schemas.openxmlformats.org/officeDocument/2006/relationships/hyperlink" Target="https://www.elastic.co/guide/en/logstash/current/plugins-inputs-log4j.html" TargetMode="External"/><Relationship Id="rId9" Type="http://schemas.openxmlformats.org/officeDocument/2006/relationships/hyperlink" Target="https://www.elastic.co/guide/en/logstash/current/plugins-inputs-udp.html" TargetMode="Externa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logstash/current/plugins-inputs-jdbc.html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lastic.co/guide/en/logstash/current/plugins-outputs-sqs.html" TargetMode="External"/><Relationship Id="rId5" Type="http://schemas.openxmlformats.org/officeDocument/2006/relationships/hyperlink" Target="https://www.elastic.co/guide/en/logstash/current/plugins-outputs-rabbitmq.html" TargetMode="External"/><Relationship Id="rId4" Type="http://schemas.openxmlformats.org/officeDocument/2006/relationships/hyperlink" Target="https://www.elastic.co/guide/en/logstash/current/plugins-outputs-kafka.html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71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1314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Shape 10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54170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Shape 10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6080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Shape 10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202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481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061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111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3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882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658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57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148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94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791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249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061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600" u="sng">
                <a:solidFill>
                  <a:schemeClr val="hlink"/>
                </a:solidFill>
                <a:hlinkClick r:id="rId3"/>
              </a:rPr>
              <a:t>Introduction to Information Retrieval: Slides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5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55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581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545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681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46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778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VMWare player install</a:t>
            </a:r>
          </a:p>
        </p:txBody>
      </p:sp>
    </p:spTree>
    <p:extLst>
      <p:ext uri="{BB962C8B-B14F-4D97-AF65-F5344CB8AC3E}">
        <p14:creationId xmlns:p14="http://schemas.microsoft.com/office/powerpoint/2010/main" val="2093457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FFBD-CB89-4352-A71A-10ED73A5C5E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92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72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773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51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321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652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6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729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1281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850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181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098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3902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07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5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903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>
                <a:solidFill>
                  <a:schemeClr val="dk2"/>
                </a:solidFill>
              </a:rPr>
              <a:t>curl -XGET ‘_cat/indices’ -&gt; 檢查index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9260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4318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400">
                <a:solidFill>
                  <a:schemeClr val="dk1"/>
                </a:solidFill>
              </a:rPr>
              <a:t>https://www.elastic.co/guide/en/elasticsearch/guide/current/relevance-intro.html</a:t>
            </a:r>
          </a:p>
        </p:txBody>
      </p:sp>
    </p:spTree>
    <p:extLst>
      <p:ext uri="{BB962C8B-B14F-4D97-AF65-F5344CB8AC3E}">
        <p14:creationId xmlns:p14="http://schemas.microsoft.com/office/powerpoint/2010/main" val="91388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9877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3487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87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665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000">
                <a:latin typeface="Microsoft JhengHei"/>
                <a:ea typeface="Microsoft JhengHei"/>
                <a:cs typeface="Microsoft JhengHei"/>
                <a:sym typeface="Microsoft JhengHei"/>
              </a:rPr>
              <a:t>https://www.elastic.co/guide/en/logstash/current/dir-layout.html</a:t>
            </a:r>
          </a:p>
        </p:txBody>
      </p:sp>
    </p:spTree>
    <p:extLst>
      <p:ext uri="{BB962C8B-B14F-4D97-AF65-F5344CB8AC3E}">
        <p14:creationId xmlns:p14="http://schemas.microsoft.com/office/powerpoint/2010/main" val="19070262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chemeClr val="dk1"/>
                </a:solidFill>
              </a:rPr>
              <a:t>https://wikitech.wikimedia.org/wiki/Logstash</a:t>
            </a:r>
          </a:p>
        </p:txBody>
      </p:sp>
    </p:spTree>
    <p:extLst>
      <p:ext uri="{BB962C8B-B14F-4D97-AF65-F5344CB8AC3E}">
        <p14:creationId xmlns:p14="http://schemas.microsoft.com/office/powerpoint/2010/main" val="2689049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https://www.elastic.co/support/matrix#show_logstash_plugins</a:t>
            </a:r>
          </a:p>
        </p:txBody>
      </p:sp>
    </p:spTree>
    <p:extLst>
      <p:ext uri="{BB962C8B-B14F-4D97-AF65-F5344CB8AC3E}">
        <p14:creationId xmlns:p14="http://schemas.microsoft.com/office/powerpoint/2010/main" val="27845931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1120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100"/>
              </a:spcBef>
              <a:spcAft>
                <a:spcPts val="4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 b="1">
                <a:solidFill>
                  <a:schemeClr val="dk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Logs</a:t>
            </a:r>
          </a:p>
          <a:p>
            <a:pPr lvl="0" rtl="0">
              <a:spcBef>
                <a:spcPts val="1100"/>
              </a:spcBef>
              <a:spcAft>
                <a:spcPts val="40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457200" marR="152400" lvl="0" indent="-330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444444"/>
              </a:buClr>
              <a:buSzPct val="100000"/>
              <a:buFont typeface="Microsoft JhengHei"/>
            </a:pPr>
            <a:r>
              <a:rPr lang="zh-TW" sz="1600">
                <a:solidFill>
                  <a:srgbClr val="44444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處理所有類型的 logging 資料</a:t>
            </a:r>
          </a:p>
          <a:p>
            <a:pPr marL="914400" marR="304800" lvl="1" indent="-330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Microsoft JhengHei"/>
            </a:pPr>
            <a:r>
              <a:rPr lang="zh-TW" sz="1600">
                <a:solidFill>
                  <a:srgbClr val="2525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方便取得大量的Web日誌，如</a:t>
            </a:r>
            <a:r>
              <a:rPr lang="zh-TW" sz="16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Apache</a:t>
            </a:r>
            <a:r>
              <a:rPr lang="zh-TW" sz="1600">
                <a:solidFill>
                  <a:srgbClr val="2525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，以及Java的</a:t>
            </a:r>
            <a:r>
              <a:rPr lang="zh-TW" sz="16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log4j</a:t>
            </a:r>
            <a:r>
              <a:rPr lang="zh-TW" sz="1600">
                <a:solidFill>
                  <a:srgbClr val="2525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等應用程序日誌。</a:t>
            </a:r>
          </a:p>
          <a:p>
            <a:pPr marL="914400" marR="304800" lvl="1" indent="-330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Microsoft JhengHei"/>
            </a:pPr>
            <a:r>
              <a:rPr lang="zh-TW" sz="1600">
                <a:solidFill>
                  <a:srgbClr val="2525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處理其他日誌格式，如</a:t>
            </a:r>
            <a:r>
              <a:rPr lang="zh-TW" sz="16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syslog</a:t>
            </a:r>
            <a:r>
              <a:rPr lang="zh-TW" sz="1600">
                <a:solidFill>
                  <a:srgbClr val="2525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zh-TW" sz="16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/>
              </a:rPr>
              <a:t>Windows事件日誌</a:t>
            </a:r>
            <a:r>
              <a:rPr lang="zh-TW" sz="1600">
                <a:solidFill>
                  <a:srgbClr val="2525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，網絡和防火牆日誌等。</a:t>
            </a:r>
          </a:p>
          <a:p>
            <a:pPr marL="457200" marR="304800" lvl="0" indent="-330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Microsoft JhengHei"/>
            </a:pPr>
            <a:r>
              <a:rPr lang="zh-TW" sz="1600">
                <a:solidFill>
                  <a:srgbClr val="2525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zh-TW" sz="16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7"/>
              </a:rPr>
              <a:t>Filebeat</a:t>
            </a:r>
            <a:r>
              <a:rPr lang="zh-TW" sz="1600">
                <a:solidFill>
                  <a:srgbClr val="2525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搭配轉發安全日誌。</a:t>
            </a:r>
          </a:p>
          <a:p>
            <a:pPr marL="457200" marR="152400" lvl="0" indent="-330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Microsoft JhengHei"/>
            </a:pPr>
            <a:r>
              <a:rPr lang="zh-TW" sz="1600">
                <a:solidFill>
                  <a:srgbClr val="2525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通過</a:t>
            </a:r>
            <a:r>
              <a:rPr lang="zh-TW" sz="16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8"/>
              </a:rPr>
              <a:t>TCP</a:t>
            </a:r>
            <a:r>
              <a:rPr lang="zh-TW" sz="1600">
                <a:solidFill>
                  <a:srgbClr val="2525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zh-TW" sz="16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9"/>
              </a:rPr>
              <a:t>UDP</a:t>
            </a:r>
            <a:r>
              <a:rPr lang="zh-TW" sz="1600">
                <a:solidFill>
                  <a:srgbClr val="2525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從Ganglia，collectd，NetFlow，JMX以及許多其他基礎設施和應用程序平台收集指標。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5154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2488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100"/>
              </a:spcBef>
              <a:spcAft>
                <a:spcPts val="4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zh-TW" sz="1550" b="1">
                <a:solidFill>
                  <a:schemeClr val="dk1"/>
                </a:solidFill>
                <a:highlight>
                  <a:srgbClr val="FFFFFF"/>
                </a:highlight>
              </a:rPr>
              <a:t>Data Stores and Streams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zh-TW" sz="1200">
                <a:solidFill>
                  <a:srgbClr val="444444"/>
                </a:solidFill>
                <a:highlight>
                  <a:srgbClr val="FFFFFF"/>
                </a:highlight>
              </a:rPr>
              <a:t>Discover more value from the data you already own.</a:t>
            </a:r>
          </a:p>
          <a:p>
            <a:pPr marL="457200" marR="152400" lvl="0" indent="-3048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zh-TW" sz="1200">
                <a:solidFill>
                  <a:srgbClr val="444444"/>
                </a:solidFill>
                <a:highlight>
                  <a:srgbClr val="FFFFFF"/>
                </a:highlight>
              </a:rPr>
              <a:t>Better understand your data from any relational database or NoSQL store with a </a:t>
            </a:r>
            <a:r>
              <a:rPr lang="zh-TW" sz="1200" u="sng">
                <a:solidFill>
                  <a:srgbClr val="00A9E5"/>
                </a:solidFill>
                <a:highlight>
                  <a:srgbClr val="FFFFFF"/>
                </a:highlight>
                <a:hlinkClick r:id="rId3"/>
              </a:rPr>
              <a:t>JDBC</a:t>
            </a:r>
            <a:r>
              <a:rPr lang="zh-TW" sz="1200">
                <a:solidFill>
                  <a:srgbClr val="444444"/>
                </a:solidFill>
                <a:highlight>
                  <a:srgbClr val="FFFFFF"/>
                </a:highlight>
              </a:rPr>
              <a:t>interface</a:t>
            </a:r>
          </a:p>
          <a:p>
            <a:pPr marL="457200" marR="152400" lvl="0" indent="-3048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</a:pPr>
            <a:r>
              <a:rPr lang="zh-TW" sz="1200">
                <a:solidFill>
                  <a:srgbClr val="444444"/>
                </a:solidFill>
                <a:highlight>
                  <a:srgbClr val="FFFFFF"/>
                </a:highlight>
              </a:rPr>
              <a:t>Unify diverse data streams from messaging queues like Apache </a:t>
            </a:r>
            <a:r>
              <a:rPr lang="zh-TW" sz="1200" u="sng">
                <a:solidFill>
                  <a:srgbClr val="00A9E5"/>
                </a:solidFill>
                <a:highlight>
                  <a:srgbClr val="FFFFFF"/>
                </a:highlight>
                <a:hlinkClick r:id="rId4"/>
              </a:rPr>
              <a:t>Kafka</a:t>
            </a:r>
            <a:r>
              <a:rPr lang="zh-TW" sz="1200">
                <a:solidFill>
                  <a:srgbClr val="444444"/>
                </a:solidFill>
                <a:highlight>
                  <a:srgbClr val="FFFFFF"/>
                </a:highlight>
              </a:rPr>
              <a:t>, </a:t>
            </a:r>
            <a:r>
              <a:rPr lang="zh-TW" sz="1200" u="sng">
                <a:solidFill>
                  <a:srgbClr val="00A9E5"/>
                </a:solidFill>
                <a:highlight>
                  <a:srgbClr val="FFFFFF"/>
                </a:highlight>
                <a:hlinkClick r:id="rId5"/>
              </a:rPr>
              <a:t>RabbitMQ</a:t>
            </a:r>
            <a:r>
              <a:rPr lang="zh-TW" sz="1200">
                <a:solidFill>
                  <a:srgbClr val="444444"/>
                </a:solidFill>
                <a:highlight>
                  <a:srgbClr val="FFFFFF"/>
                </a:highlight>
              </a:rPr>
              <a:t>, </a:t>
            </a:r>
            <a:r>
              <a:rPr lang="zh-TW" sz="1200" u="sng">
                <a:solidFill>
                  <a:srgbClr val="00A9E5"/>
                </a:solidFill>
                <a:highlight>
                  <a:srgbClr val="FFFFFF"/>
                </a:highlight>
                <a:hlinkClick r:id="rId6"/>
              </a:rPr>
              <a:t>Amazon SQS</a:t>
            </a:r>
            <a:r>
              <a:rPr lang="zh-TW" sz="1200">
                <a:solidFill>
                  <a:srgbClr val="444444"/>
                </a:solidFill>
                <a:highlight>
                  <a:srgbClr val="FFFFFF"/>
                </a:highlight>
              </a:rPr>
              <a:t>, and ZeroMQ</a:t>
            </a:r>
          </a:p>
        </p:txBody>
      </p:sp>
    </p:spTree>
    <p:extLst>
      <p:ext uri="{BB962C8B-B14F-4D97-AF65-F5344CB8AC3E}">
        <p14:creationId xmlns:p14="http://schemas.microsoft.com/office/powerpoint/2010/main" val="21852509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5037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3275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51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214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Shape 7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331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666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0389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771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7342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5794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6678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867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6097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510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1787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695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6092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561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9810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0267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Shape 8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458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Shape 8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4785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1757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5616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1" kern="1200" cap="all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ELK + Hadoop </a:t>
            </a:r>
            <a:r>
              <a:rPr kumimoji="1" lang="zh-TW" altLang="en-US" sz="1000" b="1" kern="1200" cap="all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資料轉換與整合查詢</a:t>
            </a:r>
            <a:endParaRPr kumimoji="1" lang="en-US" altLang="zh-TW" sz="1000" b="1" kern="1200" cap="all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49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437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2063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 err="1"/>
              <a:t>IoT</a:t>
            </a:r>
            <a:r>
              <a:rPr lang="en-US" altLang="zh-TW" sz="1200" b="1" dirty="0"/>
              <a:t> log </a:t>
            </a:r>
            <a:r>
              <a:rPr lang="zh-TW" altLang="en-US" sz="1200" b="1" dirty="0"/>
              <a:t>抓取、查詢、分析與視覺化</a:t>
            </a:r>
            <a:endParaRPr lang="en-US" altLang="zh-TW" sz="1200" b="1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881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3699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5062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748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input {</a:t>
            </a:r>
            <a:br>
              <a:rPr lang="zh-TW"/>
            </a:br>
            <a:r>
              <a:rPr lang="zh-TW"/>
              <a:t>	jdbc {</a:t>
            </a:r>
            <a:br>
              <a:rPr lang="zh-TW"/>
            </a:br>
            <a:r>
              <a:rPr lang="zh-TW"/>
              <a:t>            jdbc_connection_string =&gt; "jdbc:mysql://172.104.90.53/iii"</a:t>
            </a:r>
            <a:br>
              <a:rPr lang="zh-TW"/>
            </a:br>
            <a:r>
              <a:rPr lang="zh-TW"/>
              <a:t>            jdbc_user =&gt; "iii"</a:t>
            </a:r>
            <a:br>
              <a:rPr lang="zh-TW"/>
            </a:br>
            <a:r>
              <a:rPr lang="zh-TW"/>
              <a:t>            jdbc_password =&gt; "iii@WSX1qaz"</a:t>
            </a:r>
            <a:br>
              <a:rPr lang="zh-TW"/>
            </a:br>
            <a:r>
              <a:rPr lang="zh-TW"/>
              <a:t>            #jdbc_validate_connection =&gt; true</a:t>
            </a:r>
            <a:br>
              <a:rPr lang="zh-TW"/>
            </a:br>
            <a:r>
              <a:rPr lang="zh-TW"/>
              <a:t>            jdbc_driver_library =&gt; "/etc/logstash/example/mysql-connector-java-5.1.42-bin.jar"</a:t>
            </a:r>
            <a:br>
              <a:rPr lang="zh-TW"/>
            </a:br>
            <a:r>
              <a:rPr lang="zh-TW"/>
              <a:t>            jdbc_driver_class =&gt; "com.mysql.jdbc.Driver"</a:t>
            </a:r>
            <a:br>
              <a:rPr lang="zh-TW"/>
            </a:br>
            <a:r>
              <a:rPr lang="zh-TW"/>
              <a:t>            statement =&gt; "select * from iii.sensor order by sensor.dt desc;"</a:t>
            </a:r>
            <a:br>
              <a:rPr lang="zh-TW"/>
            </a:br>
            <a:r>
              <a:rPr lang="zh-TW"/>
              <a:t>            #schedule =&gt; "* * * * *"</a:t>
            </a:r>
            <a:br>
              <a:rPr lang="zh-TW"/>
            </a:br>
            <a:r>
              <a:rPr lang="zh-TW"/>
              <a:t>            #codec =&gt; "json"</a:t>
            </a:r>
            <a:br>
              <a:rPr lang="zh-TW"/>
            </a:br>
            <a:r>
              <a:rPr lang="zh-TW"/>
              <a:t>        }</a:t>
            </a:r>
            <a:br>
              <a:rPr lang="zh-TW"/>
            </a:br>
            <a:r>
              <a:rPr lang="zh-TW"/>
              <a:t>}</a:t>
            </a:r>
            <a:br>
              <a:rPr lang="zh-TW"/>
            </a:br>
            <a:br>
              <a:rPr lang="zh-TW"/>
            </a:br>
            <a:r>
              <a:rPr lang="zh-TW"/>
              <a:t>output {</a:t>
            </a:r>
            <a:br>
              <a:rPr lang="zh-TW"/>
            </a:br>
            <a:r>
              <a:rPr lang="zh-TW"/>
              <a:t>#  elasticsearch {</a:t>
            </a:r>
            <a:br>
              <a:rPr lang="zh-TW"/>
            </a:br>
            <a:r>
              <a:rPr lang="zh-TW"/>
              <a:t>#  	index =&gt; "mysqltest"</a:t>
            </a:r>
            <a:br>
              <a:rPr lang="zh-TW"/>
            </a:br>
            <a:r>
              <a:rPr lang="zh-TW"/>
              <a:t>#    document_type =&gt; "mysqltest_type"</a:t>
            </a:r>
            <a:br>
              <a:rPr lang="zh-TW"/>
            </a:br>
            <a:r>
              <a:rPr lang="zh-TW"/>
              <a:t>#    document_id =&gt; "%{id}"</a:t>
            </a:r>
            <a:br>
              <a:rPr lang="zh-TW"/>
            </a:br>
            <a:r>
              <a:rPr lang="zh-TW"/>
              <a:t>#  	hosts =&gt; ["localhost:9200"]</a:t>
            </a:r>
            <a:br>
              <a:rPr lang="zh-TW"/>
            </a:br>
            <a:r>
              <a:rPr lang="zh-TW"/>
              <a:t>#  }</a:t>
            </a:r>
            <a:br>
              <a:rPr lang="zh-TW"/>
            </a:br>
            <a:r>
              <a:rPr lang="zh-TW"/>
              <a:t>  stdout { codec =&gt; rubydebug }</a:t>
            </a:r>
            <a:br>
              <a:rPr lang="zh-TW"/>
            </a:br>
            <a:r>
              <a:rPr lang="zh-TW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38722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32557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0030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6973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74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1545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3572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95570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Shape 9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743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4788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6294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7718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01412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012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Shape 10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0133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02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7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567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66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7571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96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80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1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66376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02499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5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89167" y="542533"/>
            <a:ext cx="6418000" cy="18516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89300" y="2473268"/>
            <a:ext cx="6418000" cy="34360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2133">
                <a:solidFill>
                  <a:schemeClr val="dk2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z="1333" smtClean="0">
                <a:solidFill>
                  <a:schemeClr val="dk2"/>
                </a:solidFill>
              </a:rPr>
              <a:pPr/>
              <a:t>‹#›</a:t>
            </a:fld>
            <a:endParaRPr lang="zh-TW" altLang="en-US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2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457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9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65733" y="600159"/>
            <a:ext cx="5197600" cy="54872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096000" y="600159"/>
            <a:ext cx="5630400" cy="54872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2133">
                <a:solidFill>
                  <a:schemeClr val="dk2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z="1333" smtClean="0">
                <a:solidFill>
                  <a:schemeClr val="dk2"/>
                </a:solidFill>
              </a:rPr>
              <a:pPr/>
              <a:t>‹#›</a:t>
            </a:fld>
            <a:endParaRPr lang="zh-TW" altLang="en-US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227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8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65733" y="600159"/>
            <a:ext cx="5197600" cy="54872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096000" y="600159"/>
            <a:ext cx="5630400" cy="54872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2133">
                <a:solidFill>
                  <a:schemeClr val="dk2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defRPr sz="18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z="1333" smtClean="0">
                <a:solidFill>
                  <a:schemeClr val="dk2"/>
                </a:solidFill>
              </a:rPr>
              <a:pPr/>
              <a:t>‹#›</a:t>
            </a:fld>
            <a:endParaRPr lang="zh-TW" altLang="en-US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73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008213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5508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4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7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1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6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9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0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mparison_of_Q&amp;A_sites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n.wikipedia.org/wiki/List_of_question-and-answer_websites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hyperlink" Target="https://en.wikipedia.org/wiki/Wikimedia_movement" TargetMode="External"/><Relationship Id="rId4" Type="http://schemas.openxmlformats.org/officeDocument/2006/relationships/hyperlink" Target="https://www.visualstudio.com/zh-hant/tfs/?rr=https://en.wikipedia.org/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rends.google.com/trends/explore?date=all&amp;q=apache%20solr,elasticsearch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kbn.com/2017/04/05/air-force-pilot-safe-after-f-16-crashes-in-maryland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tw/url?sa=t&amp;rct=j&amp;q=&amp;esrc=s&amp;source=web&amp;cd=3&amp;cad=rja&amp;uact=8&amp;ved=0ahUKEwjmt96iuIfUAhWMpZQKHSC3CSwQFggvMAI&amp;url=https://www.vmware.com/go/downloadplayer&amp;usg=AFQjCNHkyXgWGknvwni0sIKZTg3K6DbDgQ&amp;sig2=-Go930R1auMh1CnYvB_NRw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entos.org/Downloa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oracle.com/otn-pub/java/jdk/8u131-b11/jdk-8u131-linux-x64.rp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hyperlink" Target="https://artifacts.elastic.co/downloads/elasticsearch/elasticsearch-5.4.0.rp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.die.net/man/5/limits.con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astic.co/guide/en/logstash/current/plugins-inputs-tcp.html" TargetMode="External"/><Relationship Id="rId3" Type="http://schemas.openxmlformats.org/officeDocument/2006/relationships/hyperlink" Target="https://www.elastic.co/guide/en/logstash/current/advanced-pipeline.html" TargetMode="External"/><Relationship Id="rId7" Type="http://schemas.openxmlformats.org/officeDocument/2006/relationships/hyperlink" Target="https://www.elastic.co/products/beats/filebeat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elastic.co/guide/en/logstash/current/plugins-inputs-eventlog.html" TargetMode="External"/><Relationship Id="rId5" Type="http://schemas.openxmlformats.org/officeDocument/2006/relationships/hyperlink" Target="https://www.elastic.co/guide/en/logstash/current/plugins-inputs-syslog.html" TargetMode="External"/><Relationship Id="rId4" Type="http://schemas.openxmlformats.org/officeDocument/2006/relationships/hyperlink" Target="https://www.elastic.co/guide/en/logstash/current/plugins-inputs-log4j.html" TargetMode="External"/><Relationship Id="rId9" Type="http://schemas.openxmlformats.org/officeDocument/2006/relationships/hyperlink" Target="https://www.elastic.co/guide/en/logstash/current/plugins-inputs-udp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logstash/current/plugins-inputs-twitter.htm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elastic.co/products/x-pack/alerting" TargetMode="External"/><Relationship Id="rId4" Type="http://schemas.openxmlformats.org/officeDocument/2006/relationships/hyperlink" Target="https://www.elastic.co/guide/en/logstash/current/plugins-inputs-http.html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astic.co/guide/en/logstash/current/plugins-inputs-udp.html" TargetMode="External"/><Relationship Id="rId3" Type="http://schemas.openxmlformats.org/officeDocument/2006/relationships/hyperlink" Target="https://www.elastic.co/guide/en/logstash/current/plugins-inputs-jdbc.html" TargetMode="External"/><Relationship Id="rId7" Type="http://schemas.openxmlformats.org/officeDocument/2006/relationships/hyperlink" Target="https://www.elastic.co/guide/en/logstash/current/plugins-inputs-tcp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elastic.co/guide/en/logstash/current/plugins-outputs-sqs.html" TargetMode="External"/><Relationship Id="rId5" Type="http://schemas.openxmlformats.org/officeDocument/2006/relationships/hyperlink" Target="https://www.elastic.co/guide/en/logstash/current/plugins-outputs-rabbitmq.html" TargetMode="External"/><Relationship Id="rId4" Type="http://schemas.openxmlformats.org/officeDocument/2006/relationships/hyperlink" Target="https://www.elastic.co/guide/en/logstash/current/plugins-outputs-kafka.html" TargetMode="External"/><Relationship Id="rId9" Type="http://schemas.openxmlformats.org/officeDocument/2006/relationships/hyperlink" Target="https://www.elastic.co/guide/en/logstash/current/plugins-outputs-zeromq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facts.elastic.co/downloads/logstash/logstash-5.4.0.rpm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facts.elastic.co/downloads/kibana/kibana-5.4.0-x86_64.rpm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elastic.co/products/kibana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justin2061/es_lesson_1013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elastic.co/products/kibana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get/Downloads/Connector-J/mysql-connector-java-5.1.42.zip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ctrTitle"/>
          </p:nvPr>
        </p:nvSpPr>
        <p:spPr>
          <a:xfrm>
            <a:off x="415610" y="1058082"/>
            <a:ext cx="8728389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b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ELK </a:t>
            </a:r>
            <a: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兩日</a:t>
            </a:r>
            <a:r>
              <a:rPr lang="zh-TW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實戰</a:t>
            </a:r>
            <a:b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大數據與</a:t>
            </a: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b="1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IoT</a:t>
            </a:r>
            <a: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分析</a:t>
            </a:r>
            <a:endParaRPr 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8839602" cy="1056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zh-TW" sz="2400" b="1" dirty="0"/>
              <a:t>Justin.Lee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4654002" y="4135535"/>
            <a:ext cx="4601200" cy="75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r"/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2017-10-13/19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30C2D2E-7C14-4C1B-B953-4D1FCF29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2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399845" y="1402670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br>
              <a:rPr kumimoji="1" lang="en-US" altLang="zh-TW" sz="4800" b="1" cap="all" dirty="0">
                <a:sym typeface="Microsoft JhengHei"/>
              </a:rPr>
            </a:br>
            <a:r>
              <a:rPr kumimoji="1" lang="en-US" altLang="zh-TW" sz="4800" b="1" cap="all" dirty="0">
                <a:sym typeface="Microsoft JhengHei"/>
              </a:rPr>
              <a:t>ELK </a:t>
            </a:r>
            <a:r>
              <a:rPr kumimoji="1" lang="zh-TW" altLang="en-US" sz="4800" b="1" cap="all" dirty="0">
                <a:sym typeface="Microsoft JhengHei"/>
              </a:rPr>
              <a:t>介紹 </a:t>
            </a:r>
            <a:r>
              <a:rPr kumimoji="1" lang="en-US" altLang="zh-TW" sz="4800" b="1" cap="all" dirty="0">
                <a:sym typeface="Microsoft JhengHei"/>
              </a:rPr>
              <a:t>- </a:t>
            </a:r>
            <a:br>
              <a:rPr kumimoji="1" lang="en-US" altLang="zh-TW" sz="4800" b="1" cap="all" dirty="0">
                <a:sym typeface="Microsoft JhengHei"/>
              </a:rPr>
            </a:br>
            <a:r>
              <a:rPr kumimoji="1" lang="en-US" altLang="zh-TW" sz="4800" b="1" cap="all" dirty="0" err="1">
                <a:sym typeface="Microsoft JhengHei"/>
              </a:rPr>
              <a:t>Elasticsearch</a:t>
            </a:r>
            <a:r>
              <a:rPr kumimoji="1" lang="en-US" altLang="zh-TW" sz="4800" b="1" cap="all" dirty="0">
                <a:sym typeface="Microsoft JhengHei"/>
              </a:rPr>
              <a:t> </a:t>
            </a:r>
            <a:r>
              <a:rPr kumimoji="1" lang="zh-TW" altLang="en-US" sz="4800" b="1" cap="all" dirty="0">
                <a:sym typeface="Microsoft JhengHei"/>
              </a:rPr>
              <a:t>系統原理</a:t>
            </a:r>
            <a:endParaRPr kumimoji="1" lang="en-US" altLang="zh-TW" sz="4800" b="1" cap="all" dirty="0">
              <a:sym typeface="Microsoft JhengHei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50867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10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713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>
            <a:spLocks noGrp="1"/>
          </p:cNvSpPr>
          <p:nvPr>
            <p:ph type="title"/>
          </p:nvPr>
        </p:nvSpPr>
        <p:spPr>
          <a:xfrm>
            <a:off x="0" y="293813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/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啟動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logstash</a:t>
            </a:r>
            <a:endParaRPr kumimoji="1" lang="en-US" altLang="zh-TW" sz="3400" b="1" kern="1200" cap="all" dirty="0">
              <a:solidFill>
                <a:schemeClr val="accent1"/>
              </a:solidFill>
              <a:latin typeface="+mj-ea"/>
              <a:ea typeface="+mj-ea"/>
              <a:sym typeface="Microsoft JhengHei"/>
            </a:endParaRPr>
          </a:p>
        </p:txBody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415600" y="1603467"/>
            <a:ext cx="9342354" cy="1074419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cd 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/share/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logstash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</a:p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bin/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logstash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-f 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logstash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/example/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etl.conf</a:t>
            </a:r>
            <a:b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6" name="Shape 886" descr="2017-05-24 (3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977" y="2924386"/>
            <a:ext cx="2381571" cy="36921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pic>
        <p:nvPicPr>
          <p:cNvPr id="887" name="Shape 887" descr="2017-05-24 (40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625" y="3255993"/>
            <a:ext cx="4491400" cy="30289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7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100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1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0" y="299545"/>
            <a:ext cx="11776400" cy="1057422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>
              <a:buClr>
                <a:schemeClr val="dk1"/>
              </a:buClr>
              <a:buSzPct val="39285"/>
            </a:pP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檢查匯入資料</a:t>
            </a:r>
          </a:p>
        </p:txBody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0258400" cy="131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dirty="0"/>
              <a:t>查詢資料庫中資料筆數為 892804，寫到</a:t>
            </a:r>
            <a:r>
              <a:rPr lang="zh-TW" altLang="en-US" dirty="0"/>
              <a:t> </a:t>
            </a:r>
            <a:r>
              <a:rPr lang="zh-TW" dirty="0"/>
              <a:t>ES</a:t>
            </a:r>
            <a:r>
              <a:rPr lang="zh-TW" altLang="en-US" dirty="0"/>
              <a:t> </a:t>
            </a:r>
            <a:r>
              <a:rPr lang="zh-TW" dirty="0"/>
              <a:t>的筆數也是</a:t>
            </a:r>
            <a:r>
              <a:rPr lang="zh-TW" altLang="en-US" dirty="0"/>
              <a:t> </a:t>
            </a:r>
            <a:r>
              <a:rPr lang="zh-TW" dirty="0"/>
              <a:t>892804</a:t>
            </a:r>
          </a:p>
        </p:txBody>
      </p:sp>
      <p:pic>
        <p:nvPicPr>
          <p:cNvPr id="894" name="Shape 894" descr="2017-05-24 (4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2946367"/>
            <a:ext cx="2980100" cy="23091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pic>
        <p:nvPicPr>
          <p:cNvPr id="895" name="Shape 895" descr="2017-05-24 (4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199" y="2255583"/>
            <a:ext cx="8248632" cy="36906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896" name="Shape 896"/>
          <p:cNvSpPr/>
          <p:nvPr/>
        </p:nvSpPr>
        <p:spPr>
          <a:xfrm>
            <a:off x="624700" y="4875300"/>
            <a:ext cx="706000" cy="25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7" name="Shape 897"/>
          <p:cNvSpPr/>
          <p:nvPr/>
        </p:nvSpPr>
        <p:spPr>
          <a:xfrm>
            <a:off x="8283933" y="3177767"/>
            <a:ext cx="3598800" cy="12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98" name="Shape 898"/>
          <p:cNvCxnSpPr/>
          <p:nvPr/>
        </p:nvCxnSpPr>
        <p:spPr>
          <a:xfrm rot="10800000" flipH="1">
            <a:off x="1330700" y="3299900"/>
            <a:ext cx="9411200" cy="170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101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735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>
            <a:spLocks noGrp="1"/>
          </p:cNvSpPr>
          <p:nvPr>
            <p:ph type="title"/>
          </p:nvPr>
        </p:nvSpPr>
        <p:spPr>
          <a:xfrm>
            <a:off x="0" y="230749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>
              <a:buClr>
                <a:schemeClr val="dk1"/>
              </a:buClr>
              <a:buSzPct val="39285"/>
            </a:pP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Kibana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設定</a:t>
            </a:r>
          </a:p>
        </p:txBody>
      </p:sp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7137800" y="3502633"/>
            <a:ext cx="3685600" cy="1057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grpSp>
        <p:nvGrpSpPr>
          <p:cNvPr id="905" name="Shape 905"/>
          <p:cNvGrpSpPr/>
          <p:nvPr/>
        </p:nvGrpSpPr>
        <p:grpSpPr>
          <a:xfrm>
            <a:off x="325434" y="1615567"/>
            <a:ext cx="7781967" cy="2551467"/>
            <a:chOff x="244075" y="1211675"/>
            <a:chExt cx="5836475" cy="1913600"/>
          </a:xfrm>
        </p:grpSpPr>
        <p:pic>
          <p:nvPicPr>
            <p:cNvPr id="906" name="Shape 906" descr="2017-05-24 (43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4075" y="1211675"/>
              <a:ext cx="5836475" cy="19136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</p:pic>
        <p:grpSp>
          <p:nvGrpSpPr>
            <p:cNvPr id="907" name="Shape 907"/>
            <p:cNvGrpSpPr/>
            <p:nvPr/>
          </p:nvGrpSpPr>
          <p:grpSpPr>
            <a:xfrm>
              <a:off x="366275" y="2189800"/>
              <a:ext cx="1935575" cy="794100"/>
              <a:chOff x="366275" y="2189800"/>
              <a:chExt cx="1935575" cy="794100"/>
            </a:xfrm>
          </p:grpSpPr>
          <p:sp>
            <p:nvSpPr>
              <p:cNvPr id="908" name="Shape 908"/>
              <p:cNvSpPr/>
              <p:nvPr/>
            </p:nvSpPr>
            <p:spPr>
              <a:xfrm>
                <a:off x="1466650" y="2189800"/>
                <a:ext cx="835200" cy="2343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9" name="Shape 909"/>
              <p:cNvSpPr/>
              <p:nvPr/>
            </p:nvSpPr>
            <p:spPr>
              <a:xfrm>
                <a:off x="366275" y="2749600"/>
                <a:ext cx="835200" cy="2343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10" name="Shape 910"/>
              <p:cNvCxnSpPr>
                <a:stCxn id="909" idx="3"/>
                <a:endCxn id="908" idx="2"/>
              </p:cNvCxnSpPr>
              <p:nvPr/>
            </p:nvCxnSpPr>
            <p:spPr>
              <a:xfrm rot="10800000" flipH="1">
                <a:off x="1201475" y="2423950"/>
                <a:ext cx="682800" cy="44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</p:grpSp>
      <p:grpSp>
        <p:nvGrpSpPr>
          <p:cNvPr id="911" name="Shape 911"/>
          <p:cNvGrpSpPr/>
          <p:nvPr/>
        </p:nvGrpSpPr>
        <p:grpSpPr>
          <a:xfrm>
            <a:off x="3245901" y="2740067"/>
            <a:ext cx="8625567" cy="3748132"/>
            <a:chOff x="2434425" y="2055050"/>
            <a:chExt cx="6469175" cy="2811099"/>
          </a:xfrm>
        </p:grpSpPr>
        <p:grpSp>
          <p:nvGrpSpPr>
            <p:cNvPr id="912" name="Shape 912"/>
            <p:cNvGrpSpPr/>
            <p:nvPr/>
          </p:nvGrpSpPr>
          <p:grpSpPr>
            <a:xfrm>
              <a:off x="2434425" y="2055050"/>
              <a:ext cx="6469175" cy="2811099"/>
              <a:chOff x="2434425" y="2055050"/>
              <a:chExt cx="6469175" cy="2811099"/>
            </a:xfrm>
          </p:grpSpPr>
          <p:pic>
            <p:nvPicPr>
              <p:cNvPr id="913" name="Shape 913" descr="2017-05-24 (44)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4425" y="2055050"/>
                <a:ext cx="6469175" cy="281109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</p:pic>
          <p:grpSp>
            <p:nvGrpSpPr>
              <p:cNvPr id="914" name="Shape 914"/>
              <p:cNvGrpSpPr/>
              <p:nvPr/>
            </p:nvGrpSpPr>
            <p:grpSpPr>
              <a:xfrm>
                <a:off x="4379625" y="3401850"/>
                <a:ext cx="916500" cy="1272725"/>
                <a:chOff x="4379625" y="3401850"/>
                <a:chExt cx="916500" cy="1272725"/>
              </a:xfrm>
            </p:grpSpPr>
            <p:sp>
              <p:nvSpPr>
                <p:cNvPr id="915" name="Shape 915"/>
                <p:cNvSpPr/>
                <p:nvPr/>
              </p:nvSpPr>
              <p:spPr>
                <a:xfrm>
                  <a:off x="4420350" y="3401850"/>
                  <a:ext cx="468600" cy="203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16" name="Shape 916"/>
                <p:cNvSpPr/>
                <p:nvPr/>
              </p:nvSpPr>
              <p:spPr>
                <a:xfrm>
                  <a:off x="4379625" y="4023125"/>
                  <a:ext cx="916500" cy="234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17" name="Shape 917"/>
                <p:cNvSpPr/>
                <p:nvPr/>
              </p:nvSpPr>
              <p:spPr>
                <a:xfrm>
                  <a:off x="4420350" y="4470875"/>
                  <a:ext cx="468600" cy="203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cxnSp>
              <p:nvCxnSpPr>
                <p:cNvPr id="918" name="Shape 918"/>
                <p:cNvCxnSpPr>
                  <a:endCxn id="916" idx="3"/>
                </p:cNvCxnSpPr>
                <p:nvPr/>
              </p:nvCxnSpPr>
              <p:spPr>
                <a:xfrm rot="-5400000" flipH="1">
                  <a:off x="4774275" y="3618425"/>
                  <a:ext cx="636600" cy="407100"/>
                </a:xfrm>
                <a:prstGeom prst="curvedConnector4">
                  <a:avLst>
                    <a:gd name="adj1" fmla="val 40799"/>
                    <a:gd name="adj2" fmla="val 158493"/>
                  </a:avLst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919" name="Shape 919"/>
                <p:cNvCxnSpPr>
                  <a:stCxn id="916" idx="3"/>
                  <a:endCxn id="917" idx="3"/>
                </p:cNvCxnSpPr>
                <p:nvPr/>
              </p:nvCxnSpPr>
              <p:spPr>
                <a:xfrm flipH="1">
                  <a:off x="4889025" y="4140275"/>
                  <a:ext cx="407100" cy="432600"/>
                </a:xfrm>
                <a:prstGeom prst="curvedConnector3">
                  <a:avLst>
                    <a:gd name="adj1" fmla="val -58493"/>
                  </a:avLst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</p:grpSp>
        </p:grpSp>
        <p:sp>
          <p:nvSpPr>
            <p:cNvPr id="920" name="Shape 920"/>
            <p:cNvSpPr txBox="1"/>
            <p:nvPr/>
          </p:nvSpPr>
          <p:spPr>
            <a:xfrm>
              <a:off x="4257400" y="2847175"/>
              <a:ext cx="1191600" cy="5727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zh-TW" altLang="en-US" sz="2400" b="1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鍵入 </a:t>
              </a:r>
              <a:r>
                <a:rPr lang="en-US" altLang="zh-TW" sz="2400" b="1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sensor</a:t>
              </a:r>
            </a:p>
          </p:txBody>
        </p:sp>
      </p:grp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102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9801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>
            <a:spLocks noGrp="1"/>
          </p:cNvSpPr>
          <p:nvPr>
            <p:ph type="title"/>
          </p:nvPr>
        </p:nvSpPr>
        <p:spPr>
          <a:xfrm>
            <a:off x="0" y="346841"/>
            <a:ext cx="11776400" cy="101012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>
              <a:buClr>
                <a:schemeClr val="dk1"/>
              </a:buClr>
              <a:buSzPct val="39285"/>
            </a:pP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Kibana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 index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設定完成結果</a:t>
            </a:r>
          </a:p>
        </p:txBody>
      </p:sp>
      <p:pic>
        <p:nvPicPr>
          <p:cNvPr id="926" name="Shape 926" descr="2017-05-24 (4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89" y="1938258"/>
            <a:ext cx="8723006" cy="41415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103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5454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0" y="425669"/>
            <a:ext cx="11776400" cy="931298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>
              <a:buClr>
                <a:schemeClr val="dk1"/>
              </a:buClr>
              <a:buSzPct val="39285"/>
            </a:pP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使用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Kibana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觀察數據</a:t>
            </a:r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15600" y="1788889"/>
            <a:ext cx="11360800" cy="636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注意時間的選擇</a:t>
            </a:r>
          </a:p>
        </p:txBody>
      </p:sp>
      <p:grpSp>
        <p:nvGrpSpPr>
          <p:cNvPr id="933" name="Shape 933"/>
          <p:cNvGrpSpPr/>
          <p:nvPr/>
        </p:nvGrpSpPr>
        <p:grpSpPr>
          <a:xfrm>
            <a:off x="649044" y="2276999"/>
            <a:ext cx="7830458" cy="3363529"/>
            <a:chOff x="661650" y="1517050"/>
            <a:chExt cx="7425347" cy="3339775"/>
          </a:xfrm>
        </p:grpSpPr>
        <p:pic>
          <p:nvPicPr>
            <p:cNvPr id="934" name="Shape 934" descr="2017-05-24 (46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1650" y="1517050"/>
              <a:ext cx="7425347" cy="333977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</p:pic>
        <p:grpSp>
          <p:nvGrpSpPr>
            <p:cNvPr id="935" name="Shape 935"/>
            <p:cNvGrpSpPr/>
            <p:nvPr/>
          </p:nvGrpSpPr>
          <p:grpSpPr>
            <a:xfrm>
              <a:off x="723150" y="1537950"/>
              <a:ext cx="7363750" cy="407575"/>
              <a:chOff x="723150" y="1537950"/>
              <a:chExt cx="7363750" cy="407575"/>
            </a:xfrm>
          </p:grpSpPr>
          <p:sp>
            <p:nvSpPr>
              <p:cNvPr id="936" name="Shape 936"/>
              <p:cNvSpPr/>
              <p:nvPr/>
            </p:nvSpPr>
            <p:spPr>
              <a:xfrm>
                <a:off x="723150" y="1833325"/>
                <a:ext cx="519300" cy="1122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7" name="Shape 937"/>
              <p:cNvSpPr/>
              <p:nvPr/>
            </p:nvSpPr>
            <p:spPr>
              <a:xfrm>
                <a:off x="7333300" y="1537950"/>
                <a:ext cx="753600" cy="1122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104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258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Shape 945" descr="bar-terms-ag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2634067"/>
            <a:ext cx="5277577" cy="35997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942" name="Shape 942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>
              <a:buClr>
                <a:schemeClr val="dk1"/>
              </a:buClr>
              <a:buSzPct val="39285"/>
            </a:pP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使用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Kibana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製作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Dashboard</a:t>
            </a:r>
          </a:p>
        </p:txBody>
      </p:sp>
      <p:sp>
        <p:nvSpPr>
          <p:cNvPr id="943" name="Shape 943"/>
          <p:cNvSpPr txBox="1">
            <a:spLocks noGrp="1"/>
          </p:cNvSpPr>
          <p:nvPr>
            <p:ph type="body" idx="1"/>
          </p:nvPr>
        </p:nvSpPr>
        <p:spPr>
          <a:xfrm>
            <a:off x="0" y="1976466"/>
            <a:ext cx="12192001" cy="131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dirty="0"/>
              <a:t>Kibana的Dashboard 是由一個以上的圖表組合而成的，在製作Dashboard之前，必須先做好Dashboard中要出現的圖表</a:t>
            </a:r>
          </a:p>
        </p:txBody>
      </p:sp>
      <p:pic>
        <p:nvPicPr>
          <p:cNvPr id="947" name="Shape 947" descr="tutorial-dashboa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378" y="2634066"/>
            <a:ext cx="6039773" cy="35997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948" name="Shape 948"/>
          <p:cNvSpPr/>
          <p:nvPr/>
        </p:nvSpPr>
        <p:spPr>
          <a:xfrm>
            <a:off x="4658033" y="3720633"/>
            <a:ext cx="2104800" cy="1738400"/>
          </a:xfrm>
          <a:prstGeom prst="striped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105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3215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>
              <a:buClr>
                <a:schemeClr val="dk1"/>
              </a:buClr>
              <a:buSzPct val="39285"/>
            </a:pP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Kibana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建立圖表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(Visualize)</a:t>
            </a:r>
          </a:p>
        </p:txBody>
      </p:sp>
      <p:grpSp>
        <p:nvGrpSpPr>
          <p:cNvPr id="954" name="Shape 954"/>
          <p:cNvGrpSpPr/>
          <p:nvPr/>
        </p:nvGrpSpPr>
        <p:grpSpPr>
          <a:xfrm>
            <a:off x="640757" y="2071861"/>
            <a:ext cx="8495855" cy="3456749"/>
            <a:chOff x="311700" y="1235982"/>
            <a:chExt cx="6631223" cy="1820325"/>
          </a:xfrm>
        </p:grpSpPr>
        <p:pic>
          <p:nvPicPr>
            <p:cNvPr id="955" name="Shape 955" descr="2017-05-24 (47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235982"/>
              <a:ext cx="6631223" cy="182032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</p:pic>
        <p:grpSp>
          <p:nvGrpSpPr>
            <p:cNvPr id="956" name="Shape 956"/>
            <p:cNvGrpSpPr/>
            <p:nvPr/>
          </p:nvGrpSpPr>
          <p:grpSpPr>
            <a:xfrm>
              <a:off x="311700" y="1786475"/>
              <a:ext cx="4276700" cy="488400"/>
              <a:chOff x="311700" y="1786475"/>
              <a:chExt cx="4276700" cy="488400"/>
            </a:xfrm>
          </p:grpSpPr>
          <p:sp>
            <p:nvSpPr>
              <p:cNvPr id="957" name="Shape 957"/>
              <p:cNvSpPr/>
              <p:nvPr/>
            </p:nvSpPr>
            <p:spPr>
              <a:xfrm>
                <a:off x="311700" y="1786475"/>
                <a:ext cx="533700" cy="1272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8" name="Shape 958"/>
              <p:cNvSpPr/>
              <p:nvPr/>
            </p:nvSpPr>
            <p:spPr>
              <a:xfrm>
                <a:off x="3763400" y="2147675"/>
                <a:ext cx="825000" cy="1272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9" name="Shape 959"/>
              <p:cNvCxnSpPr>
                <a:stCxn id="957" idx="3"/>
                <a:endCxn id="958" idx="1"/>
              </p:cNvCxnSpPr>
              <p:nvPr/>
            </p:nvCxnSpPr>
            <p:spPr>
              <a:xfrm>
                <a:off x="845400" y="1850075"/>
                <a:ext cx="2917800" cy="36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</p:grpSp>
      <p:sp>
        <p:nvSpPr>
          <p:cNvPr id="10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106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641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>
            <a:spLocks noGrp="1"/>
          </p:cNvSpPr>
          <p:nvPr>
            <p:ph type="title"/>
          </p:nvPr>
        </p:nvSpPr>
        <p:spPr>
          <a:xfrm>
            <a:off x="0" y="246515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/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可用的圖表</a:t>
            </a:r>
          </a:p>
        </p:txBody>
      </p:sp>
      <p:grpSp>
        <p:nvGrpSpPr>
          <p:cNvPr id="965" name="Shape 965"/>
          <p:cNvGrpSpPr/>
          <p:nvPr/>
        </p:nvGrpSpPr>
        <p:grpSpPr>
          <a:xfrm>
            <a:off x="1974522" y="1766891"/>
            <a:ext cx="5623080" cy="4739638"/>
            <a:chOff x="580175" y="1088650"/>
            <a:chExt cx="4589010" cy="3872075"/>
          </a:xfrm>
        </p:grpSpPr>
        <p:pic>
          <p:nvPicPr>
            <p:cNvPr id="966" name="Shape 966" descr="2017-05-24 (48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0175" y="1088650"/>
              <a:ext cx="4589010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7" name="Shape 967" descr="2017-05-24 (49)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8254" y="3909925"/>
              <a:ext cx="1828399" cy="105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107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342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>
            <a:spLocks noGrp="1"/>
          </p:cNvSpPr>
          <p:nvPr>
            <p:ph type="title"/>
          </p:nvPr>
        </p:nvSpPr>
        <p:spPr>
          <a:xfrm>
            <a:off x="0" y="151919"/>
            <a:ext cx="11776400" cy="118815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/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圓餅圖</a:t>
            </a:r>
          </a:p>
        </p:txBody>
      </p:sp>
      <p:grpSp>
        <p:nvGrpSpPr>
          <p:cNvPr id="976" name="Shape 976"/>
          <p:cNvGrpSpPr/>
          <p:nvPr/>
        </p:nvGrpSpPr>
        <p:grpSpPr>
          <a:xfrm>
            <a:off x="340437" y="1505834"/>
            <a:ext cx="11305348" cy="5094633"/>
            <a:chOff x="353300" y="1129375"/>
            <a:chExt cx="8479011" cy="3820975"/>
          </a:xfrm>
        </p:grpSpPr>
        <p:grpSp>
          <p:nvGrpSpPr>
            <p:cNvPr id="977" name="Shape 977"/>
            <p:cNvGrpSpPr/>
            <p:nvPr/>
          </p:nvGrpSpPr>
          <p:grpSpPr>
            <a:xfrm>
              <a:off x="479375" y="1129375"/>
              <a:ext cx="8352936" cy="3820975"/>
              <a:chOff x="479375" y="1129375"/>
              <a:chExt cx="8352936" cy="3820975"/>
            </a:xfrm>
          </p:grpSpPr>
          <p:grpSp>
            <p:nvGrpSpPr>
              <p:cNvPr id="978" name="Shape 978"/>
              <p:cNvGrpSpPr/>
              <p:nvPr/>
            </p:nvGrpSpPr>
            <p:grpSpPr>
              <a:xfrm>
                <a:off x="479375" y="1129375"/>
                <a:ext cx="8352936" cy="3820975"/>
                <a:chOff x="479375" y="1129375"/>
                <a:chExt cx="8352936" cy="3820975"/>
              </a:xfrm>
            </p:grpSpPr>
            <p:grpSp>
              <p:nvGrpSpPr>
                <p:cNvPr id="979" name="Shape 979"/>
                <p:cNvGrpSpPr/>
                <p:nvPr/>
              </p:nvGrpSpPr>
              <p:grpSpPr>
                <a:xfrm>
                  <a:off x="479375" y="1129375"/>
                  <a:ext cx="8352936" cy="3820975"/>
                  <a:chOff x="479375" y="1129375"/>
                  <a:chExt cx="8352936" cy="3820975"/>
                </a:xfrm>
              </p:grpSpPr>
              <p:pic>
                <p:nvPicPr>
                  <p:cNvPr id="980" name="Shape 980" descr="2017-05-24 (50).png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79375" y="1129375"/>
                    <a:ext cx="8352936" cy="3820975"/>
                  </a:xfrm>
                  <a:prstGeom prst="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</p:pic>
              <p:grpSp>
                <p:nvGrpSpPr>
                  <p:cNvPr id="981" name="Shape 981"/>
                  <p:cNvGrpSpPr/>
                  <p:nvPr/>
                </p:nvGrpSpPr>
                <p:grpSpPr>
                  <a:xfrm>
                    <a:off x="1323950" y="1659825"/>
                    <a:ext cx="1636925" cy="1842700"/>
                    <a:chOff x="1323950" y="1659825"/>
                    <a:chExt cx="1636925" cy="1842700"/>
                  </a:xfrm>
                </p:grpSpPr>
                <p:grpSp>
                  <p:nvGrpSpPr>
                    <p:cNvPr id="982" name="Shape 982"/>
                    <p:cNvGrpSpPr/>
                    <p:nvPr/>
                  </p:nvGrpSpPr>
                  <p:grpSpPr>
                    <a:xfrm>
                      <a:off x="1324075" y="1659825"/>
                      <a:ext cx="1636800" cy="1842700"/>
                      <a:chOff x="1324075" y="1659825"/>
                      <a:chExt cx="1636800" cy="1842700"/>
                    </a:xfrm>
                  </p:grpSpPr>
                  <p:sp>
                    <p:nvSpPr>
                      <p:cNvPr id="983" name="Shape 983"/>
                      <p:cNvSpPr/>
                      <p:nvPr/>
                    </p:nvSpPr>
                    <p:spPr>
                      <a:xfrm>
                        <a:off x="1324075" y="2403725"/>
                        <a:ext cx="733200" cy="1833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121900" tIns="121900" rIns="121900" bIns="121900" anchor="ctr" anchorCtr="0">
                        <a:noAutofit/>
                      </a:bodyPr>
                      <a:lstStyle/>
                      <a:p>
                        <a:endParaRPr sz="2400"/>
                      </a:p>
                    </p:txBody>
                  </p:sp>
                  <p:sp>
                    <p:nvSpPr>
                      <p:cNvPr id="984" name="Shape 984"/>
                      <p:cNvSpPr/>
                      <p:nvPr/>
                    </p:nvSpPr>
                    <p:spPr>
                      <a:xfrm>
                        <a:off x="1324075" y="2698700"/>
                        <a:ext cx="733200" cy="1833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121900" tIns="121900" rIns="121900" bIns="121900" anchor="ctr" anchorCtr="0">
                        <a:noAutofit/>
                      </a:bodyPr>
                      <a:lstStyle/>
                      <a:p>
                        <a:endParaRPr sz="2400"/>
                      </a:p>
                    </p:txBody>
                  </p:sp>
                  <p:sp>
                    <p:nvSpPr>
                      <p:cNvPr id="985" name="Shape 985"/>
                      <p:cNvSpPr/>
                      <p:nvPr/>
                    </p:nvSpPr>
                    <p:spPr>
                      <a:xfrm>
                        <a:off x="1324075" y="2993675"/>
                        <a:ext cx="733200" cy="1833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121900" tIns="121900" rIns="121900" bIns="121900" anchor="ctr" anchorCtr="0">
                        <a:noAutofit/>
                      </a:bodyPr>
                      <a:lstStyle/>
                      <a:p>
                        <a:endParaRPr sz="2400"/>
                      </a:p>
                    </p:txBody>
                  </p:sp>
                  <p:sp>
                    <p:nvSpPr>
                      <p:cNvPr id="986" name="Shape 986"/>
                      <p:cNvSpPr/>
                      <p:nvPr/>
                    </p:nvSpPr>
                    <p:spPr>
                      <a:xfrm>
                        <a:off x="1324075" y="3319225"/>
                        <a:ext cx="1636800" cy="1833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121900" tIns="121900" rIns="121900" bIns="121900" anchor="ctr" anchorCtr="0">
                        <a:noAutofit/>
                      </a:bodyPr>
                      <a:lstStyle/>
                      <a:p>
                        <a:endParaRPr sz="2400"/>
                      </a:p>
                    </p:txBody>
                  </p:sp>
                  <p:sp>
                    <p:nvSpPr>
                      <p:cNvPr id="987" name="Shape 987"/>
                      <p:cNvSpPr/>
                      <p:nvPr/>
                    </p:nvSpPr>
                    <p:spPr>
                      <a:xfrm>
                        <a:off x="2594150" y="1659825"/>
                        <a:ext cx="239400" cy="1470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121900" tIns="121900" rIns="121900" bIns="121900" anchor="ctr" anchorCtr="0">
                        <a:noAutofit/>
                      </a:bodyPr>
                      <a:lstStyle/>
                      <a:p>
                        <a:endParaRPr sz="2400"/>
                      </a:p>
                    </p:txBody>
                  </p:sp>
                </p:grpSp>
                <p:cxnSp>
                  <p:nvCxnSpPr>
                    <p:cNvPr id="988" name="Shape 988"/>
                    <p:cNvCxnSpPr>
                      <a:stCxn id="983" idx="3"/>
                      <a:endCxn id="984" idx="3"/>
                    </p:cNvCxnSpPr>
                    <p:nvPr/>
                  </p:nvCxnSpPr>
                  <p:spPr>
                    <a:xfrm>
                      <a:off x="2057275" y="2495375"/>
                      <a:ext cx="600" cy="294900"/>
                    </a:xfrm>
                    <a:prstGeom prst="curvedConnector3">
                      <a:avLst>
                        <a:gd name="adj1" fmla="val 39687500"/>
                      </a:avLst>
                    </a:prstGeom>
                    <a:noFill/>
                    <a:ln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lg" len="lg"/>
                      <a:tailEnd type="triangle" w="lg" len="lg"/>
                    </a:ln>
                  </p:spPr>
                </p:cxnSp>
                <p:cxnSp>
                  <p:nvCxnSpPr>
                    <p:cNvPr id="989" name="Shape 989"/>
                    <p:cNvCxnSpPr>
                      <a:stCxn id="984" idx="3"/>
                      <a:endCxn id="985" idx="3"/>
                    </p:cNvCxnSpPr>
                    <p:nvPr/>
                  </p:nvCxnSpPr>
                  <p:spPr>
                    <a:xfrm>
                      <a:off x="2057275" y="2790350"/>
                      <a:ext cx="600" cy="294900"/>
                    </a:xfrm>
                    <a:prstGeom prst="curvedConnector3">
                      <a:avLst>
                        <a:gd name="adj1" fmla="val 39687500"/>
                      </a:avLst>
                    </a:prstGeom>
                    <a:noFill/>
                    <a:ln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lg" len="lg"/>
                      <a:tailEnd type="triangle" w="lg" len="lg"/>
                    </a:ln>
                  </p:spPr>
                </p:cxnSp>
                <p:cxnSp>
                  <p:nvCxnSpPr>
                    <p:cNvPr id="990" name="Shape 990"/>
                    <p:cNvCxnSpPr>
                      <a:stCxn id="985" idx="3"/>
                      <a:endCxn id="986" idx="3"/>
                    </p:cNvCxnSpPr>
                    <p:nvPr/>
                  </p:nvCxnSpPr>
                  <p:spPr>
                    <a:xfrm>
                      <a:off x="2057275" y="3085325"/>
                      <a:ext cx="903600" cy="325500"/>
                    </a:xfrm>
                    <a:prstGeom prst="curvedConnector3">
                      <a:avLst>
                        <a:gd name="adj1" fmla="val 126353"/>
                      </a:avLst>
                    </a:prstGeom>
                    <a:noFill/>
                    <a:ln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lg" len="lg"/>
                      <a:tailEnd type="triangle" w="lg" len="lg"/>
                    </a:ln>
                  </p:spPr>
                </p:cxnSp>
                <p:cxnSp>
                  <p:nvCxnSpPr>
                    <p:cNvPr id="991" name="Shape 991"/>
                    <p:cNvCxnSpPr>
                      <a:endCxn id="987" idx="1"/>
                    </p:cNvCxnSpPr>
                    <p:nvPr/>
                  </p:nvCxnSpPr>
                  <p:spPr>
                    <a:xfrm rot="-5400000">
                      <a:off x="1120250" y="1937025"/>
                      <a:ext cx="1677600" cy="1270200"/>
                    </a:xfrm>
                    <a:prstGeom prst="curvedConnector2">
                      <a:avLst/>
                    </a:prstGeom>
                    <a:noFill/>
                    <a:ln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lg" len="lg"/>
                      <a:tailEnd type="triangle" w="lg" len="lg"/>
                    </a:ln>
                  </p:spPr>
                </p:cxnSp>
              </p:grpSp>
            </p:grpSp>
            <p:cxnSp>
              <p:nvCxnSpPr>
                <p:cNvPr id="992" name="Shape 992"/>
                <p:cNvCxnSpPr/>
                <p:nvPr/>
              </p:nvCxnSpPr>
              <p:spPr>
                <a:xfrm rot="10800000" flipH="1">
                  <a:off x="2833550" y="1211925"/>
                  <a:ext cx="4408200" cy="5214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</p:grpSp>
          <p:sp>
            <p:nvSpPr>
              <p:cNvPr id="993" name="Shape 993"/>
              <p:cNvSpPr/>
              <p:nvPr/>
            </p:nvSpPr>
            <p:spPr>
              <a:xfrm>
                <a:off x="7139425" y="1129375"/>
                <a:ext cx="468900" cy="1833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94" name="Shape 994"/>
            <p:cNvGrpSpPr/>
            <p:nvPr/>
          </p:nvGrpSpPr>
          <p:grpSpPr>
            <a:xfrm>
              <a:off x="353300" y="1258000"/>
              <a:ext cx="970825" cy="1237525"/>
              <a:chOff x="353300" y="1258000"/>
              <a:chExt cx="970825" cy="1237525"/>
            </a:xfrm>
          </p:grpSpPr>
          <p:sp>
            <p:nvSpPr>
              <p:cNvPr id="995" name="Shape 995"/>
              <p:cNvSpPr txBox="1"/>
              <p:nvPr/>
            </p:nvSpPr>
            <p:spPr>
              <a:xfrm>
                <a:off x="353300" y="1258000"/>
                <a:ext cx="970650" cy="3000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lIns="121900" tIns="121900" rIns="121900" bIns="121900" anchor="t" anchorCtr="0">
                <a:noAutofit/>
              </a:bodyPr>
              <a:lstStyle/>
              <a:p>
                <a:r>
                  <a:rPr lang="en-US" altLang="zh-TW" sz="2400" b="1" dirty="0">
                    <a:solidFill>
                      <a:srgbClr val="FF0000"/>
                    </a:solidFill>
                  </a:rPr>
                  <a:t>start</a:t>
                </a:r>
              </a:p>
            </p:txBody>
          </p:sp>
          <p:sp>
            <p:nvSpPr>
              <p:cNvPr id="996" name="Shape 996"/>
              <p:cNvSpPr/>
              <p:nvPr/>
            </p:nvSpPr>
            <p:spPr>
              <a:xfrm>
                <a:off x="519075" y="1657925"/>
                <a:ext cx="585900" cy="152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97" name="Shape 997"/>
              <p:cNvCxnSpPr>
                <a:stCxn id="996" idx="2"/>
                <a:endCxn id="983" idx="1"/>
              </p:cNvCxnSpPr>
              <p:nvPr/>
            </p:nvCxnSpPr>
            <p:spPr>
              <a:xfrm rot="-5400000" flipH="1">
                <a:off x="725475" y="1896875"/>
                <a:ext cx="685200" cy="5121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</p:grpSp>
      <p:sp>
        <p:nvSpPr>
          <p:cNvPr id="2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108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050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>
            <a:spLocks noGrp="1"/>
          </p:cNvSpPr>
          <p:nvPr>
            <p:ph type="title"/>
          </p:nvPr>
        </p:nvSpPr>
        <p:spPr>
          <a:xfrm>
            <a:off x="0" y="167684"/>
            <a:ext cx="11776400" cy="114085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/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區塊圖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(Area chart)</a:t>
            </a:r>
          </a:p>
        </p:txBody>
      </p:sp>
      <p:pic>
        <p:nvPicPr>
          <p:cNvPr id="1003" name="Shape 1003" descr="2017-05-24 (5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67" y="1505867"/>
            <a:ext cx="11345456" cy="50946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1004" name="Shape 1004"/>
          <p:cNvSpPr/>
          <p:nvPr/>
        </p:nvSpPr>
        <p:spPr>
          <a:xfrm>
            <a:off x="449500" y="2186400"/>
            <a:ext cx="712800" cy="22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05" name="Shape 1005"/>
          <p:cNvSpPr/>
          <p:nvPr/>
        </p:nvSpPr>
        <p:spPr>
          <a:xfrm>
            <a:off x="1487900" y="3584633"/>
            <a:ext cx="712800" cy="22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06" name="Shape 1006"/>
          <p:cNvSpPr/>
          <p:nvPr/>
        </p:nvSpPr>
        <p:spPr>
          <a:xfrm>
            <a:off x="1487900" y="4018700"/>
            <a:ext cx="712800" cy="22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07" name="Shape 1007"/>
          <p:cNvSpPr/>
          <p:nvPr/>
        </p:nvSpPr>
        <p:spPr>
          <a:xfrm>
            <a:off x="1487900" y="5063867"/>
            <a:ext cx="712800" cy="22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08" name="Shape 1008"/>
          <p:cNvSpPr/>
          <p:nvPr/>
        </p:nvSpPr>
        <p:spPr>
          <a:xfrm>
            <a:off x="1487900" y="5463967"/>
            <a:ext cx="1005600" cy="22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09" name="Shape 1009"/>
          <p:cNvSpPr/>
          <p:nvPr/>
        </p:nvSpPr>
        <p:spPr>
          <a:xfrm>
            <a:off x="1487900" y="5918400"/>
            <a:ext cx="1005600" cy="22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0" name="Shape 1010"/>
          <p:cNvSpPr/>
          <p:nvPr/>
        </p:nvSpPr>
        <p:spPr>
          <a:xfrm>
            <a:off x="1487900" y="1962400"/>
            <a:ext cx="380800" cy="22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1" name="Shape 1011"/>
          <p:cNvSpPr/>
          <p:nvPr/>
        </p:nvSpPr>
        <p:spPr>
          <a:xfrm>
            <a:off x="9526900" y="1505867"/>
            <a:ext cx="380800" cy="22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12" name="Shape 1012"/>
          <p:cNvCxnSpPr>
            <a:stCxn id="1004" idx="3"/>
            <a:endCxn id="1005" idx="0"/>
          </p:cNvCxnSpPr>
          <p:nvPr/>
        </p:nvCxnSpPr>
        <p:spPr>
          <a:xfrm>
            <a:off x="1162300" y="2298400"/>
            <a:ext cx="682000" cy="1286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3" name="Shape 1013"/>
          <p:cNvCxnSpPr>
            <a:stCxn id="1006" idx="1"/>
            <a:endCxn id="1007" idx="1"/>
          </p:cNvCxnSpPr>
          <p:nvPr/>
        </p:nvCxnSpPr>
        <p:spPr>
          <a:xfrm>
            <a:off x="1487900" y="4130700"/>
            <a:ext cx="800" cy="10452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4" name="Shape 1014"/>
          <p:cNvCxnSpPr>
            <a:stCxn id="1007" idx="1"/>
            <a:endCxn id="1008" idx="1"/>
          </p:cNvCxnSpPr>
          <p:nvPr/>
        </p:nvCxnSpPr>
        <p:spPr>
          <a:xfrm>
            <a:off x="1487900" y="5175867"/>
            <a:ext cx="800" cy="4000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5" name="Shape 1015"/>
          <p:cNvCxnSpPr>
            <a:stCxn id="1008" idx="1"/>
            <a:endCxn id="1009" idx="1"/>
          </p:cNvCxnSpPr>
          <p:nvPr/>
        </p:nvCxnSpPr>
        <p:spPr>
          <a:xfrm>
            <a:off x="1487900" y="5575967"/>
            <a:ext cx="800" cy="454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6" name="Shape 1016"/>
          <p:cNvCxnSpPr>
            <a:stCxn id="1005" idx="1"/>
            <a:endCxn id="1006" idx="1"/>
          </p:cNvCxnSpPr>
          <p:nvPr/>
        </p:nvCxnSpPr>
        <p:spPr>
          <a:xfrm>
            <a:off x="1487900" y="3696633"/>
            <a:ext cx="800" cy="4340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17" name="Shape 1017"/>
          <p:cNvCxnSpPr>
            <a:endCxn id="1010" idx="3"/>
          </p:cNvCxnSpPr>
          <p:nvPr/>
        </p:nvCxnSpPr>
        <p:spPr>
          <a:xfrm flipH="1">
            <a:off x="1868700" y="1618000"/>
            <a:ext cx="7658400" cy="456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8" name="Shape 1018"/>
          <p:cNvSpPr txBox="1"/>
          <p:nvPr/>
        </p:nvSpPr>
        <p:spPr>
          <a:xfrm>
            <a:off x="114300" y="2298400"/>
            <a:ext cx="1373600" cy="400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2400" b="1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1019" name="Shape 1019"/>
          <p:cNvSpPr/>
          <p:nvPr/>
        </p:nvSpPr>
        <p:spPr>
          <a:xfrm>
            <a:off x="3180700" y="3011300"/>
            <a:ext cx="318400" cy="22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20" name="Shape 1020"/>
          <p:cNvCxnSpPr>
            <a:stCxn id="1009" idx="3"/>
            <a:endCxn id="1019" idx="2"/>
          </p:cNvCxnSpPr>
          <p:nvPr/>
        </p:nvCxnSpPr>
        <p:spPr>
          <a:xfrm rot="10800000" flipH="1">
            <a:off x="2493500" y="3235200"/>
            <a:ext cx="846400" cy="2795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21" name="Shape 1021"/>
          <p:cNvCxnSpPr>
            <a:stCxn id="1019" idx="3"/>
            <a:endCxn id="1011" idx="2"/>
          </p:cNvCxnSpPr>
          <p:nvPr/>
        </p:nvCxnSpPr>
        <p:spPr>
          <a:xfrm rot="10800000" flipH="1">
            <a:off x="3499100" y="1729700"/>
            <a:ext cx="6218400" cy="139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109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6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0" y="498771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 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ES </a:t>
            </a:r>
            <a:r>
              <a:rPr kumimoji="1" lang="zh-TW" altLang="en-US" sz="3400" b="1" cap="all" dirty="0">
                <a:sym typeface="Microsoft JhengHei"/>
              </a:rPr>
              <a:t>的演進歷史</a:t>
            </a:r>
          </a:p>
        </p:txBody>
      </p:sp>
      <p:grpSp>
        <p:nvGrpSpPr>
          <p:cNvPr id="173" name="Shape 173"/>
          <p:cNvGrpSpPr/>
          <p:nvPr/>
        </p:nvGrpSpPr>
        <p:grpSpPr>
          <a:xfrm>
            <a:off x="156755" y="1930034"/>
            <a:ext cx="11619645" cy="4179133"/>
            <a:chOff x="117563" y="1447525"/>
            <a:chExt cx="8714737" cy="3134350"/>
          </a:xfrm>
        </p:grpSpPr>
        <p:cxnSp>
          <p:nvCxnSpPr>
            <p:cNvPr id="174" name="Shape 174"/>
            <p:cNvCxnSpPr>
              <a:cxnSpLocks/>
            </p:cNvCxnSpPr>
            <p:nvPr/>
          </p:nvCxnSpPr>
          <p:spPr>
            <a:xfrm>
              <a:off x="117563" y="2758993"/>
              <a:ext cx="7933391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75" name="Shape 175"/>
            <p:cNvSpPr/>
            <p:nvPr/>
          </p:nvSpPr>
          <p:spPr>
            <a:xfrm>
              <a:off x="559700" y="1447525"/>
              <a:ext cx="1664249" cy="1023000"/>
            </a:xfrm>
            <a:prstGeom prst="wedgeRectCallout">
              <a:avLst>
                <a:gd name="adj1" fmla="val -54861"/>
                <a:gd name="adj2" fmla="val 76403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 u="sng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2004</a:t>
              </a:r>
              <a:r>
                <a:rPr lang="en-US" altLang="zh-TW" sz="2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:</a:t>
              </a:r>
            </a:p>
            <a:p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Shay </a:t>
              </a:r>
              <a:r>
                <a:rPr lang="en-US" altLang="zh-TW" sz="1600" dirty="0" err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Banon</a:t>
              </a:r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 </a:t>
              </a:r>
              <a:r>
                <a:rPr lang="zh-TW" altLang="en-US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打造</a:t>
              </a:r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ES</a:t>
              </a:r>
              <a:r>
                <a:rPr lang="zh-TW" altLang="en-US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的前身</a:t>
              </a:r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: Compass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1445500" y="3558875"/>
              <a:ext cx="1483843" cy="1023000"/>
            </a:xfrm>
            <a:prstGeom prst="wedgeRectCallout">
              <a:avLst>
                <a:gd name="adj1" fmla="val 9174"/>
                <a:gd name="adj2" fmla="val -126212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 u="sng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2010(Feb)</a:t>
              </a:r>
              <a:r>
                <a:rPr lang="en-US" altLang="zh-TW" sz="2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:</a:t>
              </a:r>
            </a:p>
            <a:p>
              <a:r>
                <a:rPr lang="zh-TW" altLang="en-US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釋出第一版 </a:t>
              </a:r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ES 0.4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3197775" y="1447525"/>
              <a:ext cx="1436272" cy="1023000"/>
            </a:xfrm>
            <a:prstGeom prst="wedgeRectCallout">
              <a:avLst>
                <a:gd name="adj1" fmla="val -41231"/>
                <a:gd name="adj2" fmla="val 76403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 u="sng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2012(Dec)</a:t>
              </a:r>
              <a:r>
                <a:rPr lang="en-US" altLang="zh-TW" sz="2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:</a:t>
              </a:r>
            </a:p>
            <a:p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ES 0.20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4286275" y="3558875"/>
              <a:ext cx="1708024" cy="1023000"/>
            </a:xfrm>
            <a:prstGeom prst="wedgeRectCallout">
              <a:avLst>
                <a:gd name="adj1" fmla="val 9174"/>
                <a:gd name="adj2" fmla="val -126212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 u="sng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2014(Feb)</a:t>
              </a:r>
              <a:r>
                <a:rPr lang="en-US" altLang="zh-TW" sz="2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:</a:t>
              </a:r>
            </a:p>
            <a:p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ES 1.0</a:t>
              </a:r>
              <a:r>
                <a:rPr lang="zh-TW" altLang="en-US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，面對大量資料</a:t>
              </a:r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(200GB/day)</a:t>
              </a:r>
              <a:r>
                <a:rPr lang="zh-TW" altLang="en-US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查詢很快速，</a:t>
              </a:r>
              <a:r>
                <a:rPr lang="en-US" altLang="zh-TW" sz="1600" dirty="0" err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aggs</a:t>
              </a:r>
              <a:r>
                <a:rPr lang="zh-TW" altLang="en-US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不穩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5994300" y="1447525"/>
              <a:ext cx="1500514" cy="1023000"/>
            </a:xfrm>
            <a:prstGeom prst="wedgeRectCallout">
              <a:avLst>
                <a:gd name="adj1" fmla="val -41231"/>
                <a:gd name="adj2" fmla="val 76403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 u="sng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2015(Oct)</a:t>
              </a:r>
              <a:r>
                <a:rPr lang="en-US" altLang="zh-TW" sz="2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:</a:t>
              </a:r>
            </a:p>
            <a:p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ES 2.0</a:t>
              </a:r>
              <a:r>
                <a:rPr lang="zh-TW" altLang="en-US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，更穩定，做</a:t>
              </a:r>
              <a:r>
                <a:rPr lang="en-US" altLang="zh-TW" sz="1600" dirty="0" err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aggs</a:t>
              </a:r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 </a:t>
              </a:r>
              <a:r>
                <a:rPr lang="zh-TW" altLang="en-US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效能好很多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6837900" y="3558875"/>
              <a:ext cx="1389600" cy="1023000"/>
            </a:xfrm>
            <a:prstGeom prst="wedgeRectCallout">
              <a:avLst>
                <a:gd name="adj1" fmla="val 9174"/>
                <a:gd name="adj2" fmla="val -126212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 u="sng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2016(Oct)</a:t>
              </a:r>
              <a:r>
                <a:rPr lang="en-US" altLang="zh-TW" sz="2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:</a:t>
              </a:r>
            </a:p>
            <a:p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ES 5.0, </a:t>
              </a:r>
              <a:r>
                <a:rPr lang="zh-TW" altLang="en-US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將 </a:t>
              </a:r>
              <a:r>
                <a:rPr lang="en-US" altLang="zh-TW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ELK </a:t>
              </a:r>
              <a:r>
                <a:rPr lang="zh-TW" altLang="en-US" sz="16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版本號統一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8074350" y="2614243"/>
              <a:ext cx="757950" cy="28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 dirty="0"/>
                <a:t>5.4.0          </a:t>
              </a:r>
            </a:p>
          </p:txBody>
        </p:sp>
      </p:grpSp>
      <p:sp>
        <p:nvSpPr>
          <p:cNvPr id="13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11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705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 1026" descr="2017-05-24 (5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823500"/>
            <a:ext cx="11300567" cy="41441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1027" name="Shape 1027"/>
          <p:cNvSpPr txBox="1">
            <a:spLocks noGrp="1"/>
          </p:cNvSpPr>
          <p:nvPr>
            <p:ph type="title"/>
          </p:nvPr>
        </p:nvSpPr>
        <p:spPr>
          <a:xfrm>
            <a:off x="0" y="325344"/>
            <a:ext cx="11776400" cy="149815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/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數值計算</a:t>
            </a:r>
          </a:p>
        </p:txBody>
      </p:sp>
      <p:grpSp>
        <p:nvGrpSpPr>
          <p:cNvPr id="1028" name="Shape 1028"/>
          <p:cNvGrpSpPr/>
          <p:nvPr/>
        </p:nvGrpSpPr>
        <p:grpSpPr>
          <a:xfrm>
            <a:off x="203201" y="1896100"/>
            <a:ext cx="9602833" cy="2374933"/>
            <a:chOff x="152400" y="1422075"/>
            <a:chExt cx="7202125" cy="1781200"/>
          </a:xfrm>
        </p:grpSpPr>
        <p:sp>
          <p:nvSpPr>
            <p:cNvPr id="1029" name="Shape 1029"/>
            <p:cNvSpPr/>
            <p:nvPr/>
          </p:nvSpPr>
          <p:spPr>
            <a:xfrm>
              <a:off x="152400" y="2084075"/>
              <a:ext cx="585900" cy="152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904850" y="2661500"/>
              <a:ext cx="585900" cy="152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1043000" y="3050875"/>
              <a:ext cx="585900" cy="152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1043000" y="1726875"/>
              <a:ext cx="309600" cy="152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7015825" y="1422075"/>
              <a:ext cx="338700" cy="152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034" name="Shape 1034"/>
            <p:cNvCxnSpPr>
              <a:stCxn id="1029" idx="2"/>
              <a:endCxn id="1030" idx="1"/>
            </p:cNvCxnSpPr>
            <p:nvPr/>
          </p:nvCxnSpPr>
          <p:spPr>
            <a:xfrm rot="-5400000" flipH="1">
              <a:off x="424500" y="2257325"/>
              <a:ext cx="501300" cy="4596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35" name="Shape 1035"/>
            <p:cNvCxnSpPr>
              <a:stCxn id="1030" idx="1"/>
              <a:endCxn id="1031" idx="1"/>
            </p:cNvCxnSpPr>
            <p:nvPr/>
          </p:nvCxnSpPr>
          <p:spPr>
            <a:xfrm>
              <a:off x="904850" y="2737700"/>
              <a:ext cx="138300" cy="389400"/>
            </a:xfrm>
            <a:prstGeom prst="curvedConnector3">
              <a:avLst>
                <a:gd name="adj1" fmla="val -17218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036" name="Shape 1036"/>
            <p:cNvSpPr/>
            <p:nvPr/>
          </p:nvSpPr>
          <p:spPr>
            <a:xfrm>
              <a:off x="2259400" y="2529425"/>
              <a:ext cx="238800" cy="152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037" name="Shape 1037"/>
            <p:cNvCxnSpPr>
              <a:stCxn id="1031" idx="3"/>
              <a:endCxn id="1036" idx="1"/>
            </p:cNvCxnSpPr>
            <p:nvPr/>
          </p:nvCxnSpPr>
          <p:spPr>
            <a:xfrm rot="10800000" flipH="1">
              <a:off x="1628900" y="2605675"/>
              <a:ext cx="630600" cy="521400"/>
            </a:xfrm>
            <a:prstGeom prst="curvedConnector3">
              <a:avLst>
                <a:gd name="adj1" fmla="val 4999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38" name="Shape 1038"/>
            <p:cNvCxnSpPr>
              <a:stCxn id="1036" idx="3"/>
              <a:endCxn id="1033" idx="2"/>
            </p:cNvCxnSpPr>
            <p:nvPr/>
          </p:nvCxnSpPr>
          <p:spPr>
            <a:xfrm rot="10800000" flipH="1">
              <a:off x="2498200" y="1574525"/>
              <a:ext cx="4686900" cy="10311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1039" name="Shape 1039"/>
          <p:cNvCxnSpPr>
            <a:endCxn id="1032" idx="3"/>
          </p:cNvCxnSpPr>
          <p:nvPr/>
        </p:nvCxnSpPr>
        <p:spPr>
          <a:xfrm flipH="1">
            <a:off x="1803467" y="2200900"/>
            <a:ext cx="7920800" cy="203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40" name="Shape 1040"/>
          <p:cNvSpPr txBox="1"/>
          <p:nvPr/>
        </p:nvSpPr>
        <p:spPr>
          <a:xfrm>
            <a:off x="-1" y="2404100"/>
            <a:ext cx="1390667" cy="400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110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547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776400" cy="135696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/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</a:b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 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組合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Dashboard</a:t>
            </a:r>
          </a:p>
        </p:txBody>
      </p:sp>
      <p:grpSp>
        <p:nvGrpSpPr>
          <p:cNvPr id="1046" name="Shape 1046"/>
          <p:cNvGrpSpPr/>
          <p:nvPr/>
        </p:nvGrpSpPr>
        <p:grpSpPr>
          <a:xfrm>
            <a:off x="203200" y="1356967"/>
            <a:ext cx="11785603" cy="2493612"/>
            <a:chOff x="152400" y="1017725"/>
            <a:chExt cx="8839202" cy="1870209"/>
          </a:xfrm>
        </p:grpSpPr>
        <p:pic>
          <p:nvPicPr>
            <p:cNvPr id="1047" name="Shape 1047" descr="2017-05-24 (54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017725"/>
              <a:ext cx="8839202" cy="187020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</p:pic>
        <p:grpSp>
          <p:nvGrpSpPr>
            <p:cNvPr id="1048" name="Shape 1048"/>
            <p:cNvGrpSpPr/>
            <p:nvPr/>
          </p:nvGrpSpPr>
          <p:grpSpPr>
            <a:xfrm>
              <a:off x="158575" y="1704600"/>
              <a:ext cx="5305925" cy="529100"/>
              <a:chOff x="158575" y="1704600"/>
              <a:chExt cx="5305925" cy="529100"/>
            </a:xfrm>
          </p:grpSpPr>
          <p:sp>
            <p:nvSpPr>
              <p:cNvPr id="1049" name="Shape 1049"/>
              <p:cNvSpPr/>
              <p:nvPr/>
            </p:nvSpPr>
            <p:spPr>
              <a:xfrm>
                <a:off x="158575" y="1704600"/>
                <a:ext cx="743400" cy="188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0" name="Shape 1050"/>
              <p:cNvSpPr/>
              <p:nvPr/>
            </p:nvSpPr>
            <p:spPr>
              <a:xfrm>
                <a:off x="4721100" y="2045300"/>
                <a:ext cx="743400" cy="1884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1051" name="Shape 1051"/>
              <p:cNvCxnSpPr>
                <a:endCxn id="1050" idx="1"/>
              </p:cNvCxnSpPr>
              <p:nvPr/>
            </p:nvCxnSpPr>
            <p:spPr>
              <a:xfrm>
                <a:off x="902100" y="1798700"/>
                <a:ext cx="3819000" cy="3408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</p:grpSp>
      <p:pic>
        <p:nvPicPr>
          <p:cNvPr id="1052" name="Shape 1052" descr="2017-05-24 (5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4212346"/>
            <a:ext cx="11785601" cy="21579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1053" name="Shape 1053"/>
          <p:cNvSpPr/>
          <p:nvPr/>
        </p:nvSpPr>
        <p:spPr>
          <a:xfrm>
            <a:off x="9672567" y="4212333"/>
            <a:ext cx="475600" cy="251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54" name="Shape 1054"/>
          <p:cNvCxnSpPr>
            <a:stCxn id="1050" idx="2"/>
            <a:endCxn id="1053" idx="1"/>
          </p:cNvCxnSpPr>
          <p:nvPr/>
        </p:nvCxnSpPr>
        <p:spPr>
          <a:xfrm rot="-5400000" flipH="1">
            <a:off x="7551600" y="2217067"/>
            <a:ext cx="1359600" cy="2882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111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4533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776400" cy="135696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>
              <a:buClr>
                <a:schemeClr val="dk1"/>
              </a:buClr>
              <a:buSzPct val="39285"/>
            </a:pP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</a:b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 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組合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Dashboard</a:t>
            </a:r>
          </a:p>
          <a:p>
            <a:endParaRPr dirty="0">
              <a:latin typeface="+mj-ea"/>
            </a:endParaRPr>
          </a:p>
        </p:txBody>
      </p:sp>
      <p:pic>
        <p:nvPicPr>
          <p:cNvPr id="1060" name="Shape 1060" descr="2017-05-24 (5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17" y="1356968"/>
            <a:ext cx="11136967" cy="50946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1061" name="Shape 1061"/>
          <p:cNvSpPr/>
          <p:nvPr/>
        </p:nvSpPr>
        <p:spPr>
          <a:xfrm>
            <a:off x="541767" y="2352067"/>
            <a:ext cx="978000" cy="264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2" name="Shape 1062"/>
          <p:cNvSpPr/>
          <p:nvPr/>
        </p:nvSpPr>
        <p:spPr>
          <a:xfrm>
            <a:off x="1815300" y="1982067"/>
            <a:ext cx="480000" cy="21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3" name="Shape 1063"/>
          <p:cNvSpPr/>
          <p:nvPr/>
        </p:nvSpPr>
        <p:spPr>
          <a:xfrm>
            <a:off x="1815300" y="2198467"/>
            <a:ext cx="480000" cy="21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4" name="Shape 1064"/>
          <p:cNvSpPr/>
          <p:nvPr/>
        </p:nvSpPr>
        <p:spPr>
          <a:xfrm>
            <a:off x="1815300" y="2414867"/>
            <a:ext cx="480000" cy="21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65" name="Shape 1065"/>
          <p:cNvCxnSpPr>
            <a:stCxn id="1061" idx="3"/>
            <a:endCxn id="1062" idx="1"/>
          </p:cNvCxnSpPr>
          <p:nvPr/>
        </p:nvCxnSpPr>
        <p:spPr>
          <a:xfrm rot="10800000" flipH="1">
            <a:off x="1519767" y="2090267"/>
            <a:ext cx="295600" cy="3940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66" name="Shape 1066"/>
          <p:cNvCxnSpPr>
            <a:endCxn id="1063" idx="1"/>
          </p:cNvCxnSpPr>
          <p:nvPr/>
        </p:nvCxnSpPr>
        <p:spPr>
          <a:xfrm rot="10800000" flipH="1">
            <a:off x="1519700" y="2306667"/>
            <a:ext cx="295600" cy="17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67" name="Shape 1067"/>
          <p:cNvCxnSpPr>
            <a:stCxn id="1061" idx="3"/>
            <a:endCxn id="1064" idx="1"/>
          </p:cNvCxnSpPr>
          <p:nvPr/>
        </p:nvCxnSpPr>
        <p:spPr>
          <a:xfrm>
            <a:off x="1519767" y="2484267"/>
            <a:ext cx="295600" cy="388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68" name="Shape 1068"/>
          <p:cNvSpPr txBox="1"/>
          <p:nvPr/>
        </p:nvSpPr>
        <p:spPr>
          <a:xfrm>
            <a:off x="2552933" y="1947733"/>
            <a:ext cx="2913600" cy="81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zh-TW" altLang="en-US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三個各點一下，下方就會出現該圖表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112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80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776400" cy="135696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>
              <a:buClr>
                <a:schemeClr val="dk1"/>
              </a:buClr>
              <a:buSzPct val="39285"/>
            </a:pPr>
            <a:r>
              <a:rPr kumimoji="1" lang="zh-TW" altLang="en-US" sz="3400" b="1" kern="1200" cap="all" dirty="0">
                <a:solidFill>
                  <a:schemeClr val="accent1"/>
                </a:solidFill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</a:rPr>
              <a:t>–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zh-TW" altLang="en-US" sz="3400" b="1" cap="all" dirty="0">
                <a:sym typeface="Microsoft JhengHei"/>
              </a:rPr>
              <a:t>   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sym typeface="Microsoft JhengHei"/>
              </a:rPr>
              <a:t>Dashboard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sym typeface="Microsoft JhengHei"/>
              </a:rPr>
              <a:t>調整</a:t>
            </a:r>
          </a:p>
        </p:txBody>
      </p:sp>
      <p:pic>
        <p:nvPicPr>
          <p:cNvPr id="1074" name="Shape 1074" descr="2017-05-24 (5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16" y="1494101"/>
            <a:ext cx="11577565" cy="50946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1075" name="Shape 1075"/>
          <p:cNvSpPr/>
          <p:nvPr/>
        </p:nvSpPr>
        <p:spPr>
          <a:xfrm>
            <a:off x="1466733" y="2986333"/>
            <a:ext cx="10386000" cy="2114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6" name="Shape 1076"/>
          <p:cNvSpPr txBox="1"/>
          <p:nvPr/>
        </p:nvSpPr>
        <p:spPr>
          <a:xfrm>
            <a:off x="2391700" y="5325200"/>
            <a:ext cx="72412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zh-TW" altLang="en-US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可經由拖拉的方式調整圖表大小與位置，調好後紀錄即可。</a:t>
            </a:r>
          </a:p>
        </p:txBody>
      </p:sp>
      <p:sp>
        <p:nvSpPr>
          <p:cNvPr id="1077" name="Shape 1077"/>
          <p:cNvSpPr/>
          <p:nvPr/>
        </p:nvSpPr>
        <p:spPr>
          <a:xfrm>
            <a:off x="8919367" y="1506367"/>
            <a:ext cx="343600" cy="172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8" name="Shape 1078"/>
          <p:cNvSpPr/>
          <p:nvPr/>
        </p:nvSpPr>
        <p:spPr>
          <a:xfrm>
            <a:off x="1617100" y="1987033"/>
            <a:ext cx="431200" cy="172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9" name="Shape 1079"/>
          <p:cNvSpPr/>
          <p:nvPr/>
        </p:nvSpPr>
        <p:spPr>
          <a:xfrm>
            <a:off x="1466733" y="2547000"/>
            <a:ext cx="431200" cy="172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80" name="Shape 1080"/>
          <p:cNvCxnSpPr>
            <a:endCxn id="1078" idx="3"/>
          </p:cNvCxnSpPr>
          <p:nvPr/>
        </p:nvCxnSpPr>
        <p:spPr>
          <a:xfrm flipH="1">
            <a:off x="2048300" y="1592233"/>
            <a:ext cx="6871200" cy="48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1" name="Shape 1081"/>
          <p:cNvCxnSpPr>
            <a:stCxn id="1078" idx="2"/>
            <a:endCxn id="1079" idx="3"/>
          </p:cNvCxnSpPr>
          <p:nvPr/>
        </p:nvCxnSpPr>
        <p:spPr>
          <a:xfrm rot="-5400000" flipH="1">
            <a:off x="1628300" y="2363433"/>
            <a:ext cx="474000" cy="65200"/>
          </a:xfrm>
          <a:prstGeom prst="curvedConnector4">
            <a:avLst>
              <a:gd name="adj1" fmla="val 40925"/>
              <a:gd name="adj2" fmla="val 58701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113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071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776400" cy="135696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>
              <a:buClr>
                <a:schemeClr val="dk1"/>
              </a:buClr>
              <a:buSzPct val="39285"/>
            </a:pPr>
            <a:r>
              <a:rPr kumimoji="1" lang="zh-TW" altLang="en-US" sz="3400" b="1" kern="1200" cap="all" dirty="0">
                <a:solidFill>
                  <a:schemeClr val="accent1"/>
                </a:solidFill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</a:rPr>
              <a:t>–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zh-TW" altLang="en-US" sz="3400" b="1" cap="all" dirty="0">
                <a:sym typeface="Microsoft JhengHei"/>
              </a:rPr>
              <a:t>   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sym typeface="Microsoft JhengHei"/>
              </a:rPr>
              <a:t>Dashboard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sym typeface="Microsoft JhengHei"/>
              </a:rPr>
              <a:t>完成</a:t>
            </a:r>
          </a:p>
        </p:txBody>
      </p:sp>
      <p:pic>
        <p:nvPicPr>
          <p:cNvPr id="1087" name="Shape 1087" descr="2017-05-24 (6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34" y="1356967"/>
            <a:ext cx="11139935" cy="50946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114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3927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776400" cy="135696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>
              <a:buClr>
                <a:schemeClr val="dk1"/>
              </a:buClr>
              <a:buSzPct val="39285"/>
            </a:pP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Dashboard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試試看</a:t>
            </a:r>
          </a:p>
        </p:txBody>
      </p:sp>
      <p:pic>
        <p:nvPicPr>
          <p:cNvPr id="1093" name="Shape 1093" descr="2017-05-24 (6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67" y="1480868"/>
            <a:ext cx="11346267" cy="50946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115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1862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>
            <a:spLocks noGrp="1"/>
          </p:cNvSpPr>
          <p:nvPr>
            <p:ph type="title"/>
          </p:nvPr>
        </p:nvSpPr>
        <p:spPr>
          <a:xfrm>
            <a:off x="-524925" y="1566273"/>
            <a:ext cx="11360800" cy="26180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zh-TW" dirty="0">
                <a:solidFill>
                  <a:schemeClr val="accent5"/>
                </a:solidFill>
              </a:rPr>
              <a:t>Q</a:t>
            </a:r>
            <a:r>
              <a:rPr lang="zh-TW" dirty="0"/>
              <a:t> </a:t>
            </a:r>
            <a:r>
              <a:rPr lang="zh-TW" dirty="0">
                <a:solidFill>
                  <a:srgbClr val="0070C0"/>
                </a:solidFill>
              </a:rPr>
              <a:t>&amp;</a:t>
            </a:r>
            <a:r>
              <a:rPr lang="zh-TW" dirty="0"/>
              <a:t> </a:t>
            </a:r>
            <a:r>
              <a:rPr lang="zh-TW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099" name="Shape 1099"/>
          <p:cNvSpPr txBox="1">
            <a:spLocks noGrp="1"/>
          </p:cNvSpPr>
          <p:nvPr>
            <p:ph type="body" idx="1"/>
          </p:nvPr>
        </p:nvSpPr>
        <p:spPr>
          <a:xfrm>
            <a:off x="-524925" y="4294407"/>
            <a:ext cx="11360800" cy="1734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altLang="en-US" sz="3200" b="1" dirty="0">
                <a:solidFill>
                  <a:schemeClr val="bg1">
                    <a:lumMod val="50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讓我們知道你的想法，慶騰資訊</a:t>
            </a:r>
            <a:br>
              <a:rPr lang="zh-TW" altLang="en-US" sz="3200" b="1" dirty="0">
                <a:solidFill>
                  <a:schemeClr val="bg1">
                    <a:lumMod val="50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3200" b="1" dirty="0">
                <a:solidFill>
                  <a:schemeClr val="bg1">
                    <a:lumMod val="50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http://dataservice.com.tw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116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4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zh-TW" altLang="en-US" sz="3400" b="1" cap="all" dirty="0">
                <a:sym typeface="Microsoft JhengHei"/>
              </a:rPr>
              <a:t>誰用了</a:t>
            </a:r>
            <a:r>
              <a:rPr kumimoji="1" lang="en-US" altLang="zh-TW" sz="3400" b="1" cap="all" dirty="0">
                <a:sym typeface="Microsoft JhengHei"/>
              </a:rPr>
              <a:t>ES</a:t>
            </a:r>
          </a:p>
        </p:txBody>
      </p:sp>
      <p:grpSp>
        <p:nvGrpSpPr>
          <p:cNvPr id="187" name="Shape 187"/>
          <p:cNvGrpSpPr/>
          <p:nvPr/>
        </p:nvGrpSpPr>
        <p:grpSpPr>
          <a:xfrm>
            <a:off x="488933" y="1932177"/>
            <a:ext cx="3147400" cy="991963"/>
            <a:chOff x="366700" y="1108802"/>
            <a:chExt cx="2360550" cy="743972"/>
          </a:xfrm>
        </p:grpSpPr>
        <p:pic>
          <p:nvPicPr>
            <p:cNvPr id="188" name="Shape 188" descr="File:Visual Studio 2012 logo and wordmark.svg - Wikimedia Commons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700" y="1108802"/>
              <a:ext cx="2360550" cy="396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Shape 189"/>
            <p:cNvSpPr txBox="1"/>
            <p:nvPr/>
          </p:nvSpPr>
          <p:spPr>
            <a:xfrm>
              <a:off x="472850" y="1505375"/>
              <a:ext cx="18624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-US" altLang="zh-TW" sz="1600" u="sng">
                  <a:solidFill>
                    <a:schemeClr val="hlink"/>
                  </a:solidFill>
                  <a:hlinkClick r:id="rId4"/>
                </a:rPr>
                <a:t>Team Foundation Server</a:t>
              </a:r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577600" y="3433122"/>
            <a:ext cx="2419133" cy="928600"/>
            <a:chOff x="501800" y="3727799"/>
            <a:chExt cx="1814350" cy="696450"/>
          </a:xfrm>
        </p:grpSpPr>
        <p:pic>
          <p:nvPicPr>
            <p:cNvPr id="191" name="Shape 191" descr="File:Quora logo 2015.svg - Wikimedia Commons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1800" y="3727799"/>
              <a:ext cx="1592275" cy="444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 txBox="1"/>
            <p:nvPr/>
          </p:nvSpPr>
          <p:spPr>
            <a:xfrm>
              <a:off x="550050" y="4130250"/>
              <a:ext cx="17661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-US" altLang="zh-TW" sz="1400" u="sng">
                  <a:solidFill>
                    <a:srgbClr val="0B0080"/>
                  </a:solidFill>
                  <a:highlight>
                    <a:srgbClr val="FFFFFF"/>
                  </a:highlight>
                  <a:hlinkClick r:id="rId6"/>
                </a:rPr>
                <a:t>question-and-answer site</a:t>
              </a:r>
              <a:r>
                <a:rPr lang="zh-TW" altLang="en-US" sz="1400">
                  <a:solidFill>
                    <a:srgbClr val="222222"/>
                  </a:solidFill>
                  <a:highlight>
                    <a:srgbClr val="FFFFFF"/>
                  </a:highlight>
                </a:rPr>
                <a:t> </a:t>
              </a:r>
            </a:p>
          </p:txBody>
        </p:sp>
      </p:grpSp>
      <p:grpSp>
        <p:nvGrpSpPr>
          <p:cNvPr id="193" name="Shape 193"/>
          <p:cNvGrpSpPr/>
          <p:nvPr/>
        </p:nvGrpSpPr>
        <p:grpSpPr>
          <a:xfrm>
            <a:off x="3779883" y="1707334"/>
            <a:ext cx="3302616" cy="1007088"/>
            <a:chOff x="2804462" y="898458"/>
            <a:chExt cx="2476962" cy="755316"/>
          </a:xfrm>
        </p:grpSpPr>
        <p:pic>
          <p:nvPicPr>
            <p:cNvPr id="194" name="Shape 194" descr="File:Stack Exchange logo and wordmark.svg - Wikimedia Commons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20875" y="898458"/>
              <a:ext cx="2360550" cy="5429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Shape 195"/>
            <p:cNvSpPr txBox="1"/>
            <p:nvPr/>
          </p:nvSpPr>
          <p:spPr>
            <a:xfrm>
              <a:off x="2804462" y="1441375"/>
              <a:ext cx="20748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-US" altLang="zh-TW" sz="1400" u="sng">
                  <a:solidFill>
                    <a:srgbClr val="0B0080"/>
                  </a:solidFill>
                  <a:highlight>
                    <a:srgbClr val="FFFFFF"/>
                  </a:highlight>
                  <a:hlinkClick r:id="rId8"/>
                </a:rPr>
                <a:t>question-and-answer websites</a:t>
              </a:r>
              <a:r>
                <a:rPr lang="zh-TW" altLang="en-US" sz="1400">
                  <a:solidFill>
                    <a:srgbClr val="222222"/>
                  </a:solidFill>
                  <a:highlight>
                    <a:srgbClr val="FFFFFF"/>
                  </a:highlight>
                </a:rPr>
                <a:t> </a:t>
              </a:r>
            </a:p>
          </p:txBody>
        </p:sp>
      </p:grpSp>
      <p:grpSp>
        <p:nvGrpSpPr>
          <p:cNvPr id="196" name="Shape 196"/>
          <p:cNvGrpSpPr/>
          <p:nvPr/>
        </p:nvGrpSpPr>
        <p:grpSpPr>
          <a:xfrm>
            <a:off x="899349" y="4626640"/>
            <a:ext cx="1775616" cy="1765633"/>
            <a:chOff x="674487" y="2970175"/>
            <a:chExt cx="1331712" cy="1324225"/>
          </a:xfrm>
        </p:grpSpPr>
        <p:pic>
          <p:nvPicPr>
            <p:cNvPr id="197" name="Shape 197" descr="File:Wikimedia Foundation RGB logo with text.svg - Wikimedia Commons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4487" y="2970175"/>
              <a:ext cx="1198775" cy="119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 txBox="1"/>
            <p:nvPr/>
          </p:nvSpPr>
          <p:spPr>
            <a:xfrm>
              <a:off x="674500" y="4120700"/>
              <a:ext cx="13317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1600" u="sng">
                  <a:solidFill>
                    <a:schemeClr val="hlink"/>
                  </a:solidFill>
                  <a:hlinkClick r:id="rId10"/>
                </a:rPr>
                <a:t>Wikimedia</a:t>
              </a:r>
            </a:p>
          </p:txBody>
        </p:sp>
      </p:grpSp>
      <p:pic>
        <p:nvPicPr>
          <p:cNvPr id="199" name="Shape 199" descr="File:Netflix 2015 logo.svg - Wikimedia Commons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79910" y="3433110"/>
            <a:ext cx="2817740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 descr="File:GitHub logo 2013.svg - Wikimedia Commons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68229" y="4722991"/>
            <a:ext cx="2641103" cy="7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 descr="File:Adobe Systems logo and wordmark.svg - Wikimedia Commons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20316" y="4787205"/>
            <a:ext cx="1401800" cy="160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 descr="Category:Facebook - Wikimedia Commons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55233" y="1593457"/>
            <a:ext cx="1669400" cy="16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 descr="File:Mozilla Foundation 201x logo.svg - Wikimedia Commons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13067" y="3591892"/>
            <a:ext cx="2766400" cy="75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 descr="File:SoundCloud logo, orange color, plain.svg - Wikimedia Commons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533101" y="4909824"/>
            <a:ext cx="2105697" cy="119926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12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6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0" y="306043"/>
            <a:ext cx="6807167" cy="18516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ELK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介紹 </a:t>
            </a: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-</a:t>
            </a:r>
            <a:b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</a:b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  </a:t>
            </a:r>
            <a:r>
              <a:rPr kumimoji="1" lang="en-US" altLang="zh-TW" sz="3400" cap="all" dirty="0" err="1">
                <a:solidFill>
                  <a:schemeClr val="accent1"/>
                </a:solidFill>
                <a:sym typeface="Microsoft JhengHei"/>
              </a:rPr>
              <a:t>Elasticsearch</a:t>
            </a: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特性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41556" y="2725524"/>
            <a:ext cx="6418000" cy="3436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zh-TW" dirty="0"/>
              <a:t>Near Realtime(NRT)</a:t>
            </a:r>
          </a:p>
          <a:p>
            <a:r>
              <a:rPr lang="zh-TW" dirty="0"/>
              <a:t>Document base NO-SQL</a:t>
            </a:r>
          </a:p>
          <a:p>
            <a:r>
              <a:rPr lang="zh-TW" dirty="0"/>
              <a:t>RESTful API</a:t>
            </a:r>
          </a:p>
          <a:p>
            <a:r>
              <a:rPr lang="zh-TW" dirty="0"/>
              <a:t>Fast installation</a:t>
            </a:r>
          </a:p>
          <a:p>
            <a:r>
              <a:rPr lang="zh-TW" dirty="0"/>
              <a:t>Easy build cluster</a:t>
            </a:r>
          </a:p>
        </p:txBody>
      </p:sp>
      <p:sp>
        <p:nvSpPr>
          <p:cNvPr id="212" name="Shape 212"/>
          <p:cNvSpPr/>
          <p:nvPr/>
        </p:nvSpPr>
        <p:spPr>
          <a:xfrm>
            <a:off x="6346781" y="3276724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/>
              <a:t>Speed</a:t>
            </a:r>
          </a:p>
        </p:txBody>
      </p:sp>
      <p:sp>
        <p:nvSpPr>
          <p:cNvPr id="213" name="Shape 213"/>
          <p:cNvSpPr/>
          <p:nvPr/>
        </p:nvSpPr>
        <p:spPr>
          <a:xfrm>
            <a:off x="7766048" y="2518391"/>
            <a:ext cx="1767600" cy="14976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1467" b="1">
                <a:latin typeface="Microsoft JhengHei"/>
                <a:ea typeface="Microsoft JhengHei"/>
                <a:cs typeface="Microsoft JhengHei"/>
                <a:sym typeface="Microsoft JhengHei"/>
              </a:rPr>
              <a:t>Scalability</a:t>
            </a:r>
          </a:p>
        </p:txBody>
      </p:sp>
      <p:sp>
        <p:nvSpPr>
          <p:cNvPr id="214" name="Shape 214"/>
          <p:cNvSpPr/>
          <p:nvPr/>
        </p:nvSpPr>
        <p:spPr>
          <a:xfrm>
            <a:off x="7766048" y="3997995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Easy use</a:t>
            </a:r>
          </a:p>
        </p:txBody>
      </p:sp>
      <p:sp>
        <p:nvSpPr>
          <p:cNvPr id="215" name="Shape 215"/>
          <p:cNvSpPr/>
          <p:nvPr/>
        </p:nvSpPr>
        <p:spPr>
          <a:xfrm>
            <a:off x="6346781" y="1834324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/>
              <a:t>NRT</a:t>
            </a:r>
          </a:p>
        </p:txBody>
      </p:sp>
      <p:sp>
        <p:nvSpPr>
          <p:cNvPr id="216" name="Shape 216"/>
          <p:cNvSpPr/>
          <p:nvPr/>
        </p:nvSpPr>
        <p:spPr>
          <a:xfrm>
            <a:off x="4943248" y="2518391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1467" b="1"/>
              <a:t>Document based</a:t>
            </a:r>
          </a:p>
        </p:txBody>
      </p:sp>
      <p:sp>
        <p:nvSpPr>
          <p:cNvPr id="217" name="Shape 217"/>
          <p:cNvSpPr/>
          <p:nvPr/>
        </p:nvSpPr>
        <p:spPr>
          <a:xfrm>
            <a:off x="4943248" y="3960791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/>
              <a:t>RESTful</a:t>
            </a:r>
          </a:p>
        </p:txBody>
      </p:sp>
      <p:sp>
        <p:nvSpPr>
          <p:cNvPr id="218" name="Shape 218"/>
          <p:cNvSpPr/>
          <p:nvPr/>
        </p:nvSpPr>
        <p:spPr>
          <a:xfrm>
            <a:off x="6346781" y="4719124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200" b="1" dirty="0"/>
              <a:t>Cluster</a:t>
            </a:r>
          </a:p>
        </p:txBody>
      </p:sp>
      <p:sp>
        <p:nvSpPr>
          <p:cNvPr id="13" name="Slide Number Placeholder 2"/>
          <p:cNvSpPr txBox="1">
            <a:spLocks/>
          </p:cNvSpPr>
          <p:nvPr/>
        </p:nvSpPr>
        <p:spPr>
          <a:xfrm>
            <a:off x="11650724" y="6553570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13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2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Before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endParaRPr kumimoji="1" lang="zh-TW" altLang="en-US" sz="3400" b="1" cap="all" dirty="0">
              <a:sym typeface="Microsoft JhengHe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546176" y="1820412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搜尋資料庫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 =&gt;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 (直接翻書)</a:t>
            </a:r>
            <a:endParaRPr lang="en-US" altLang="zh-TW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雖然沒有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Elasticsearch，但我們還有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Apache Solr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=&gt; 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(建索引)</a:t>
            </a:r>
            <a:endParaRPr lang="en-US" altLang="zh-TW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雖然沒有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Elasticsearch，但我們還有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Apache Lucene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 =&gt; 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(建索引)</a:t>
            </a:r>
            <a:endParaRPr lang="en-US" altLang="zh-TW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ES vs Solr vs Lucene</a:t>
            </a: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6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Apache Solr vs Elasticsearch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771" y="2017986"/>
            <a:ext cx="7050591" cy="41193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231" name="Shape 231"/>
          <p:cNvSpPr txBox="1"/>
          <p:nvPr/>
        </p:nvSpPr>
        <p:spPr>
          <a:xfrm>
            <a:off x="797707" y="6189167"/>
            <a:ext cx="9160400" cy="3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u="sng" dirty="0">
                <a:solidFill>
                  <a:schemeClr val="hlink"/>
                </a:solidFill>
                <a:hlinkClick r:id="rId4"/>
              </a:rPr>
              <a:t>比較兩者 </a:t>
            </a:r>
            <a:r>
              <a:rPr lang="en-US" altLang="zh-TW" sz="2400" u="sng" dirty="0">
                <a:solidFill>
                  <a:schemeClr val="hlink"/>
                </a:solidFill>
                <a:hlinkClick r:id="rId4"/>
              </a:rPr>
              <a:t>=&gt;</a:t>
            </a:r>
            <a:r>
              <a:rPr lang="zh-TW" altLang="en-US" sz="2400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altLang="zh-TW" sz="2400" u="sng" dirty="0" err="1">
                <a:solidFill>
                  <a:schemeClr val="hlink"/>
                </a:solidFill>
                <a:hlinkClick r:id="rId4"/>
              </a:rPr>
              <a:t>solr</a:t>
            </a:r>
            <a:r>
              <a:rPr lang="en-US" altLang="zh-TW" sz="2400" u="sng" dirty="0">
                <a:solidFill>
                  <a:schemeClr val="hlink"/>
                </a:solidFill>
                <a:hlinkClick r:id="rId4"/>
              </a:rPr>
              <a:t> vs </a:t>
            </a:r>
            <a:r>
              <a:rPr lang="en-US" altLang="zh-TW" sz="2400" u="sng" dirty="0" err="1">
                <a:solidFill>
                  <a:schemeClr val="hlink"/>
                </a:solidFill>
                <a:hlinkClick r:id="rId4"/>
              </a:rPr>
              <a:t>es</a:t>
            </a:r>
            <a:endParaRPr lang="en-US" altLang="zh-TW" sz="2400" u="sng" dirty="0">
              <a:solidFill>
                <a:schemeClr val="hlink"/>
              </a:solidFill>
              <a:hlinkClick r:id="rId4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15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80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0" y="19921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en-US" altLang="zh-TW" b="1" cap="all" dirty="0">
                <a:sym typeface="Microsoft JhengHei"/>
              </a:rPr>
              <a:t>  ELK</a:t>
            </a:r>
            <a:r>
              <a:rPr kumimoji="1" lang="zh-TW" altLang="en-US" b="1" cap="all" dirty="0">
                <a:sym typeface="Microsoft JhengHei"/>
              </a:rPr>
              <a:t>介紹 </a:t>
            </a:r>
            <a:r>
              <a:rPr kumimoji="1" lang="en-US" altLang="zh-TW" b="1" cap="all" dirty="0">
                <a:sym typeface="Microsoft JhengHei"/>
              </a:rPr>
              <a:t>-</a:t>
            </a:r>
            <a:br>
              <a:rPr lang="en-US" altLang="zh-TW" b="1" dirty="0">
                <a:sym typeface="Microsoft JhengHei"/>
              </a:rPr>
            </a:br>
            <a:r>
              <a:rPr lang="en-US" altLang="zh-TW" b="1" dirty="0">
                <a:sym typeface="Microsoft JhengHei"/>
              </a:rPr>
              <a:t>    ES</a:t>
            </a:r>
            <a:r>
              <a:rPr lang="zh-TW" altLang="en-US" b="1" dirty="0">
                <a:sym typeface="Microsoft JhengHei"/>
              </a:rPr>
              <a:t> 的核心原理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802428" y="1450428"/>
            <a:ext cx="11360800" cy="508737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Elasticsearch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(簡稱ES) 核心為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Apache Lucene</a:t>
            </a:r>
            <a:endParaRPr lang="en-US" altLang="zh-TW"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Apache Lucene 是很成熟、高效的全文檢索器</a:t>
            </a:r>
            <a:endParaRPr lang="en-US" altLang="zh-TW"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ES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中的儲存結構就是從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Apache Lucene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來的，例如 document、field(key/value)、term and token</a:t>
            </a:r>
            <a:endParaRPr lang="en-US" altLang="zh-TW"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ES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也直接採用了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Apache Lucene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的查詢語法</a:t>
            </a:r>
          </a:p>
          <a:p>
            <a:pPr marL="1009635" lvl="1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E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x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=&gt;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title: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"The Right Way" AND text:go</a:t>
            </a:r>
            <a:endParaRPr lang="en-US" altLang="zh-TW"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04843" lvl="1" indent="0">
              <a:lnSpc>
                <a:spcPct val="150000"/>
              </a:lnSpc>
              <a:buNone/>
            </a:pPr>
            <a:endParaRPr lang="zh-TW"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ES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不是關聯式資料庫</a:t>
            </a: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沒有資料正規化</a:t>
            </a: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16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0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0" y="483005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en-US" altLang="zh-TW" b="1" cap="all" dirty="0">
                <a:sym typeface="Microsoft JhengHei"/>
              </a:rPr>
              <a:t>  ELK</a:t>
            </a:r>
            <a:r>
              <a:rPr kumimoji="1" lang="zh-TW" altLang="en-US" b="1" cap="all" dirty="0">
                <a:sym typeface="Microsoft JhengHei"/>
              </a:rPr>
              <a:t>介紹 </a:t>
            </a:r>
            <a:r>
              <a:rPr kumimoji="1" lang="en-US" altLang="zh-TW" b="1" cap="all" dirty="0">
                <a:sym typeface="Microsoft JhengHei"/>
              </a:rPr>
              <a:t>-</a:t>
            </a:r>
            <a:br>
              <a:rPr lang="en-US" altLang="zh-TW" b="1" dirty="0"/>
            </a:br>
            <a:r>
              <a:rPr lang="en-US" altLang="zh-TW" b="1" dirty="0"/>
              <a:t>    </a:t>
            </a:r>
            <a:r>
              <a:rPr lang="en-US" altLang="zh-TW" b="1" dirty="0" err="1"/>
              <a:t>Kibana</a:t>
            </a:r>
            <a:r>
              <a:rPr lang="en-US" altLang="zh-TW" b="1" dirty="0"/>
              <a:t> </a:t>
            </a:r>
            <a:endParaRPr b="1" dirty="0"/>
          </a:p>
        </p:txBody>
      </p:sp>
      <p:pic>
        <p:nvPicPr>
          <p:cNvPr id="243" name="Shape 243" descr="2017-04-01_L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572" y="2033752"/>
            <a:ext cx="7934657" cy="39185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5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17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6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0" y="269073"/>
            <a:ext cx="5663333" cy="5487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  <a:buSzPct val="39285"/>
            </a:pPr>
            <a:r>
              <a:rPr kumimoji="1" lang="en-US" altLang="zh-TW" sz="3600" cap="all" dirty="0">
                <a:solidFill>
                  <a:schemeClr val="accent1"/>
                </a:solidFill>
                <a:sym typeface="Microsoft JhengHei"/>
              </a:rPr>
              <a:t>  ELK</a:t>
            </a:r>
            <a:r>
              <a:rPr kumimoji="1" lang="zh-TW" altLang="en-US" sz="3600" cap="all" dirty="0">
                <a:solidFill>
                  <a:schemeClr val="accent1"/>
                </a:solidFill>
                <a:sym typeface="Microsoft JhengHei"/>
              </a:rPr>
              <a:t>介紹 </a:t>
            </a:r>
            <a:r>
              <a:rPr kumimoji="1" lang="en-US" altLang="zh-TW" sz="3600" cap="all" dirty="0">
                <a:solidFill>
                  <a:schemeClr val="accent1"/>
                </a:solidFill>
                <a:sym typeface="Microsoft JhengHei"/>
              </a:rPr>
              <a:t>-</a:t>
            </a:r>
            <a:br>
              <a:rPr lang="en-US" altLang="zh-TW" sz="3600" dirty="0">
                <a:solidFill>
                  <a:schemeClr val="accent1"/>
                </a:solidFill>
                <a:sym typeface="Microsoft JhengHei"/>
              </a:rPr>
            </a:br>
            <a:r>
              <a:rPr lang="en-US" altLang="zh-TW" sz="3600" dirty="0">
                <a:solidFill>
                  <a:schemeClr val="accent1"/>
                </a:solidFill>
                <a:sym typeface="Microsoft JhengHei"/>
              </a:rPr>
              <a:t>    </a:t>
            </a:r>
            <a:r>
              <a:rPr lang="zh-TW" altLang="en-US" sz="3600" dirty="0">
                <a:solidFill>
                  <a:schemeClr val="accent1"/>
                </a:solidFill>
                <a:sym typeface="Microsoft JhengHei"/>
              </a:rPr>
              <a:t>淺談搜尋引擎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5694654" y="2224124"/>
            <a:ext cx="5630400" cy="342713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結構化資料可以交由關聯式資料庫來收容資料並提供快速查詢</a:t>
            </a:r>
            <a:endParaRPr lang="en-US" altLang="zh-TW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如何處理半結構 / 非結構化資料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搜尋引擎處裡半結構化與非結構化資料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對於半結構 / 非結構化資料，可以利用搜尋引擎將資料做索引，方便後續查詢</a:t>
            </a:r>
          </a:p>
        </p:txBody>
      </p:sp>
      <p:sp>
        <p:nvSpPr>
          <p:cNvPr id="250" name="Shape 250"/>
          <p:cNvSpPr/>
          <p:nvPr/>
        </p:nvSpPr>
        <p:spPr>
          <a:xfrm>
            <a:off x="465733" y="1974333"/>
            <a:ext cx="3013600" cy="7884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結構化資料</a:t>
            </a:r>
          </a:p>
        </p:txBody>
      </p:sp>
      <p:sp>
        <p:nvSpPr>
          <p:cNvPr id="251" name="Shape 251"/>
          <p:cNvSpPr/>
          <p:nvPr/>
        </p:nvSpPr>
        <p:spPr>
          <a:xfrm>
            <a:off x="465733" y="3543500"/>
            <a:ext cx="3013600" cy="7884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半結構化資料</a:t>
            </a:r>
          </a:p>
        </p:txBody>
      </p:sp>
      <p:sp>
        <p:nvSpPr>
          <p:cNvPr id="252" name="Shape 252"/>
          <p:cNvSpPr/>
          <p:nvPr/>
        </p:nvSpPr>
        <p:spPr>
          <a:xfrm>
            <a:off x="465733" y="5112667"/>
            <a:ext cx="3013600" cy="788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</a:p>
        </p:txBody>
      </p:sp>
      <p:sp>
        <p:nvSpPr>
          <p:cNvPr id="253" name="Shape 253"/>
          <p:cNvSpPr/>
          <p:nvPr/>
        </p:nvSpPr>
        <p:spPr>
          <a:xfrm>
            <a:off x="4259667" y="1685533"/>
            <a:ext cx="1056000" cy="13660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RDB</a:t>
            </a:r>
          </a:p>
        </p:txBody>
      </p:sp>
      <p:cxnSp>
        <p:nvCxnSpPr>
          <p:cNvPr id="254" name="Shape 254"/>
          <p:cNvCxnSpPr>
            <a:stCxn id="250" idx="3"/>
            <a:endCxn id="253" idx="2"/>
          </p:cNvCxnSpPr>
          <p:nvPr/>
        </p:nvCxnSpPr>
        <p:spPr>
          <a:xfrm>
            <a:off x="3479333" y="2368533"/>
            <a:ext cx="78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5" name="Shape 255"/>
          <p:cNvCxnSpPr/>
          <p:nvPr/>
        </p:nvCxnSpPr>
        <p:spPr>
          <a:xfrm>
            <a:off x="3479333" y="3937700"/>
            <a:ext cx="78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6" name="Shape 256"/>
          <p:cNvCxnSpPr/>
          <p:nvPr/>
        </p:nvCxnSpPr>
        <p:spPr>
          <a:xfrm>
            <a:off x="3479333" y="5506867"/>
            <a:ext cx="78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7" name="Shape 257"/>
          <p:cNvSpPr/>
          <p:nvPr/>
        </p:nvSpPr>
        <p:spPr>
          <a:xfrm>
            <a:off x="4323199" y="3374401"/>
            <a:ext cx="1056024" cy="1126583"/>
          </a:xfrm>
          <a:prstGeom prst="irregularSeal1">
            <a:avLst/>
          </a:prstGeom>
          <a:solidFill>
            <a:srgbClr val="D9D9D9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/>
              <a:t>?</a:t>
            </a:r>
          </a:p>
        </p:txBody>
      </p:sp>
      <p:sp>
        <p:nvSpPr>
          <p:cNvPr id="258" name="Shape 258"/>
          <p:cNvSpPr/>
          <p:nvPr/>
        </p:nvSpPr>
        <p:spPr>
          <a:xfrm>
            <a:off x="4259649" y="4943567"/>
            <a:ext cx="1056024" cy="1126583"/>
          </a:xfrm>
          <a:prstGeom prst="irregularSeal1">
            <a:avLst/>
          </a:prstGeom>
          <a:solidFill>
            <a:srgbClr val="D9D9D9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/>
              <a:t>?</a:t>
            </a: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18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0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542" y="3203736"/>
            <a:ext cx="4418001" cy="28836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1532" y="474039"/>
            <a:ext cx="6212933" cy="5487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  <a:buSzPct val="39285"/>
            </a:pPr>
            <a:r>
              <a:rPr kumimoji="1" lang="en-US" altLang="zh-TW" sz="3600" cap="all" dirty="0">
                <a:solidFill>
                  <a:schemeClr val="accent1"/>
                </a:solidFill>
                <a:sym typeface="Microsoft JhengHei"/>
              </a:rPr>
              <a:t>  ELK</a:t>
            </a:r>
            <a:r>
              <a:rPr kumimoji="1" lang="zh-TW" altLang="en-US" sz="3600" cap="all" dirty="0">
                <a:solidFill>
                  <a:schemeClr val="accent1"/>
                </a:solidFill>
                <a:sym typeface="Microsoft JhengHei"/>
              </a:rPr>
              <a:t>介紹 </a:t>
            </a:r>
            <a:r>
              <a:rPr kumimoji="1" lang="en-US" altLang="zh-TW" sz="3600" cap="all" dirty="0">
                <a:solidFill>
                  <a:schemeClr val="accent1"/>
                </a:solidFill>
                <a:sym typeface="Microsoft JhengHei"/>
              </a:rPr>
              <a:t>-</a:t>
            </a:r>
            <a:br>
              <a:rPr lang="en-US" altLang="zh-TW" sz="3600" dirty="0">
                <a:solidFill>
                  <a:schemeClr val="accent1"/>
                </a:solidFill>
                <a:sym typeface="Microsoft JhengHei"/>
              </a:rPr>
            </a:br>
            <a:r>
              <a:rPr lang="en-US" altLang="zh-TW" sz="3600" dirty="0">
                <a:solidFill>
                  <a:schemeClr val="accent1"/>
                </a:solidFill>
                <a:sym typeface="Microsoft JhengHei"/>
              </a:rPr>
              <a:t>    </a:t>
            </a:r>
            <a:r>
              <a:rPr lang="zh-TW" altLang="en-US" sz="3600" dirty="0">
                <a:solidFill>
                  <a:schemeClr val="accent1"/>
                </a:solidFill>
                <a:sym typeface="Microsoft JhengHei"/>
              </a:rPr>
              <a:t>半結構化 </a:t>
            </a:r>
            <a:r>
              <a:rPr lang="en-US" altLang="zh-TW" sz="3600" dirty="0">
                <a:solidFill>
                  <a:schemeClr val="accent1"/>
                </a:solidFill>
                <a:sym typeface="Microsoft JhengHei"/>
              </a:rPr>
              <a:t>/ </a:t>
            </a:r>
            <a:r>
              <a:rPr lang="zh-TW" altLang="en-US" sz="3600" dirty="0">
                <a:solidFill>
                  <a:schemeClr val="accent1"/>
                </a:solidFill>
                <a:sym typeface="Microsoft JhengHei"/>
              </a:rPr>
              <a:t>非結構化資料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3956380" y="1970689"/>
            <a:ext cx="5630400" cy="430493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 網頁</a:t>
            </a:r>
          </a:p>
          <a:p>
            <a:pPr>
              <a:buNone/>
            </a:pPr>
            <a:r>
              <a:rPr lang="zh-TW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Word文件、PDF文件</a:t>
            </a:r>
          </a:p>
          <a:p>
            <a:pPr>
              <a:buNone/>
            </a:pPr>
            <a:r>
              <a:rPr lang="zh-TW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XML</a:t>
            </a:r>
          </a:p>
        </p:txBody>
      </p:sp>
      <p:grpSp>
        <p:nvGrpSpPr>
          <p:cNvPr id="266" name="Shape 266"/>
          <p:cNvGrpSpPr/>
          <p:nvPr/>
        </p:nvGrpSpPr>
        <p:grpSpPr>
          <a:xfrm>
            <a:off x="571850" y="2798932"/>
            <a:ext cx="3350233" cy="3288435"/>
            <a:chOff x="3056700" y="1810549"/>
            <a:chExt cx="2512675" cy="2466326"/>
          </a:xfrm>
        </p:grpSpPr>
        <p:pic>
          <p:nvPicPr>
            <p:cNvPr id="267" name="Shape 2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93161" y="3085300"/>
              <a:ext cx="1191550" cy="11915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68" name="Shape 2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48250" y="1810549"/>
              <a:ext cx="1321125" cy="131452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69" name="Shape 2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56700" y="1810549"/>
              <a:ext cx="1191550" cy="11915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70" name="Shape 2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96449" y="3118201"/>
              <a:ext cx="1112049" cy="11257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sp>
        <p:nvSpPr>
          <p:cNvPr id="11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19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22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zh-TW" altLang="en-US" sz="3400" b="1" cap="all" dirty="0">
                <a:sym typeface="Microsoft JhengHei"/>
              </a:rPr>
              <a:t>講師介紹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altLang="zh-TW" sz="40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Justin</a:t>
            </a:r>
            <a:r>
              <a:rPr lang="zh-TW" altLang="en-US" sz="40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40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Lee</a:t>
            </a:r>
          </a:p>
          <a:p>
            <a:pPr>
              <a:buNone/>
            </a:pPr>
            <a:endParaRPr lang="zh-TW" altLang="en-US" sz="3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507987"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很會賣書的 </a:t>
            </a:r>
            <a:r>
              <a:rPr lang="en-US" altLang="zh-TW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EC</a:t>
            </a:r>
            <a:r>
              <a:rPr lang="zh-TW" altLang="en-US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 網站</a:t>
            </a:r>
          </a:p>
          <a:p>
            <a:pPr marL="609585" indent="-507987"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遠傳電信大數據部門</a:t>
            </a:r>
          </a:p>
          <a:p>
            <a:pPr marL="609585" indent="-507987"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癮科技數據分析師</a:t>
            </a:r>
          </a:p>
        </p:txBody>
      </p:sp>
      <p:pic>
        <p:nvPicPr>
          <p:cNvPr id="80" name="Shape 80" descr="IMG_241242906774842.jpeg"/>
          <p:cNvPicPr preferRelativeResize="0"/>
          <p:nvPr/>
        </p:nvPicPr>
        <p:blipFill rotWithShape="1">
          <a:blip r:embed="rId3">
            <a:alphaModFix/>
          </a:blip>
          <a:srcRect l="45474" t="12838"/>
          <a:stretch/>
        </p:blipFill>
        <p:spPr>
          <a:xfrm>
            <a:off x="5461417" y="1536633"/>
            <a:ext cx="3592809" cy="37950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29E6020-F1F4-482B-90A8-8442B1CD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2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09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ELK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介紹 </a:t>
            </a: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-</a:t>
            </a:r>
            <a:b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</a:b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  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查詢 半結構化 </a:t>
            </a: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/ 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非結構化資料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011273" y="1926204"/>
            <a:ext cx="5895703" cy="461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在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linux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中，有個好用的指令：grep</a:t>
            </a:r>
          </a:p>
          <a:p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以網頁 </a:t>
            </a:r>
            <a:r>
              <a:rPr lang="zh-TW" u="sng" dirty="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Air Force: Pilot ejects safely before F-16 crashes near DC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為例：</a:t>
            </a:r>
          </a:p>
          <a:p>
            <a:pPr lvl="1"/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利用指令 grep --color -i </a:t>
            </a:r>
            <a:r>
              <a:rPr lang="zh-TW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"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f-16</a:t>
            </a:r>
            <a:r>
              <a:rPr lang="zh-TW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"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news.html，可以找出帶有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f-16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的所有文章</a:t>
            </a:r>
          </a:p>
          <a:p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g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rep 的速度不算慢，但若文檔愈來愈多，grep 查詢的時間就愈來愈長，並且單靠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grep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本身無法美化查詢結果</a:t>
            </a:r>
          </a:p>
          <a:p>
            <a:pPr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2540731"/>
            <a:ext cx="5426969" cy="24816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20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92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ELK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介紹 </a:t>
            </a: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-</a:t>
            </a:r>
            <a:b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</a:b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  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查詢 半結構化 </a:t>
            </a: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/ 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非結構化資料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3215639" y="2006054"/>
            <a:ext cx="5656217" cy="441466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47693"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將文本資料做進行：</a:t>
            </a:r>
          </a:p>
          <a:p>
            <a:pPr marL="1257278" lvl="1" indent="-342900"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詞條化(tokenization)：將文本中的每個原始字元轉化為詞項(term)，英文可利用空白，中文要進行拆字</a:t>
            </a:r>
          </a:p>
          <a:p>
            <a:pPr marL="647693"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每個詞項出現在哪個文章可以建立"詞項-文章"的關聯矩陣，就可以方便的找出詞出現</a:t>
            </a:r>
            <a:endParaRPr lang="en-US" alt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47693">
              <a:buFont typeface="Wingdings" panose="05000000000000000000" pitchFamily="2" charset="2"/>
              <a:buChar char="l"/>
            </a:pPr>
            <a:r>
              <a:rPr lang="zh-TW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詞項-文章關聯矩陣是稀疏矩陣，在使用上會消耗大量記憶體</a:t>
            </a:r>
          </a:p>
          <a:p>
            <a:pPr marL="647693">
              <a:buFont typeface="Wingdings" panose="05000000000000000000" pitchFamily="2" charset="2"/>
              <a:buChar char="l"/>
            </a:pPr>
            <a:endParaRPr 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83" name="Shape 283"/>
          <p:cNvGrpSpPr/>
          <p:nvPr/>
        </p:nvGrpSpPr>
        <p:grpSpPr>
          <a:xfrm>
            <a:off x="992485" y="2432905"/>
            <a:ext cx="1830800" cy="3144935"/>
            <a:chOff x="1056150" y="1913750"/>
            <a:chExt cx="1373100" cy="2358701"/>
          </a:xfrm>
        </p:grpSpPr>
        <p:sp>
          <p:nvSpPr>
            <p:cNvPr id="284" name="Shape 284"/>
            <p:cNvSpPr/>
            <p:nvPr/>
          </p:nvSpPr>
          <p:spPr>
            <a:xfrm>
              <a:off x="1056150" y="1913750"/>
              <a:ext cx="1373100" cy="4542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2400" b="1" dirty="0"/>
                <a:t>詞條化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1056150" y="2794912"/>
              <a:ext cx="1373100" cy="4542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2400" b="1"/>
                <a:t>詞項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1056150" y="3676075"/>
              <a:ext cx="1373100" cy="596376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2400" b="1" dirty="0"/>
                <a:t>詞項</a:t>
              </a:r>
              <a:r>
                <a:rPr lang="en-US" altLang="zh-TW" sz="2400" b="1" dirty="0"/>
                <a:t>-</a:t>
              </a:r>
              <a:r>
                <a:rPr lang="zh-TW" altLang="en-US" sz="2400" b="1" dirty="0">
                  <a:solidFill>
                    <a:schemeClr val="dk1"/>
                  </a:solidFill>
                </a:rPr>
                <a:t>文章</a:t>
              </a:r>
            </a:p>
            <a:p>
              <a:pPr algn="ctr"/>
              <a:r>
                <a:rPr lang="zh-TW" altLang="en-US" sz="2400" b="1" dirty="0"/>
                <a:t>協同矩陣</a:t>
              </a:r>
            </a:p>
          </p:txBody>
        </p:sp>
        <p:cxnSp>
          <p:nvCxnSpPr>
            <p:cNvPr id="287" name="Shape 287"/>
            <p:cNvCxnSpPr>
              <a:stCxn id="284" idx="2"/>
              <a:endCxn id="285" idx="0"/>
            </p:cNvCxnSpPr>
            <p:nvPr/>
          </p:nvCxnSpPr>
          <p:spPr>
            <a:xfrm>
              <a:off x="1742700" y="2367950"/>
              <a:ext cx="0" cy="426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88" name="Shape 288"/>
            <p:cNvCxnSpPr/>
            <p:nvPr/>
          </p:nvCxnSpPr>
          <p:spPr>
            <a:xfrm>
              <a:off x="1742700" y="3249125"/>
              <a:ext cx="0" cy="426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11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21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2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Shape 294"/>
          <p:cNvGrpSpPr/>
          <p:nvPr/>
        </p:nvGrpSpPr>
        <p:grpSpPr>
          <a:xfrm>
            <a:off x="749112" y="2512311"/>
            <a:ext cx="1830800" cy="2955367"/>
            <a:chOff x="1056150" y="1913750"/>
            <a:chExt cx="1373100" cy="2216525"/>
          </a:xfrm>
        </p:grpSpPr>
        <p:sp>
          <p:nvSpPr>
            <p:cNvPr id="295" name="Shape 295"/>
            <p:cNvSpPr/>
            <p:nvPr/>
          </p:nvSpPr>
          <p:spPr>
            <a:xfrm>
              <a:off x="1056150" y="1913750"/>
              <a:ext cx="1373100" cy="4542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2400" b="1"/>
                <a:t>詞條化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056150" y="2794912"/>
              <a:ext cx="1373100" cy="4542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2400" b="1"/>
                <a:t>詞項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1056150" y="3676075"/>
              <a:ext cx="1373100" cy="4542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b="1" dirty="0"/>
                <a:t>Inverted index</a:t>
              </a:r>
            </a:p>
          </p:txBody>
        </p:sp>
        <p:cxnSp>
          <p:nvCxnSpPr>
            <p:cNvPr id="298" name="Shape 298"/>
            <p:cNvCxnSpPr>
              <a:stCxn id="295" idx="2"/>
              <a:endCxn id="296" idx="0"/>
            </p:cNvCxnSpPr>
            <p:nvPr/>
          </p:nvCxnSpPr>
          <p:spPr>
            <a:xfrm>
              <a:off x="1742700" y="2367950"/>
              <a:ext cx="0" cy="426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99" name="Shape 299"/>
            <p:cNvCxnSpPr/>
            <p:nvPr/>
          </p:nvCxnSpPr>
          <p:spPr>
            <a:xfrm>
              <a:off x="1742700" y="3249125"/>
              <a:ext cx="0" cy="426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423" y="3390126"/>
            <a:ext cx="4636232" cy="31975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675" y="1407192"/>
            <a:ext cx="4160267" cy="31224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0" y="397422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ELK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介紹 </a:t>
            </a: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-</a:t>
            </a:r>
            <a:b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</a:b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  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查詢 半結構化 </a:t>
            </a: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/ 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非結構化資料</a:t>
            </a:r>
          </a:p>
        </p:txBody>
      </p:sp>
      <p:sp>
        <p:nvSpPr>
          <p:cNvPr id="15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22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210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4617540" y="2635312"/>
            <a:ext cx="2209200" cy="35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0" y="600159"/>
            <a:ext cx="5663333" cy="5487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ELK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介紹 </a:t>
            </a: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-</a:t>
            </a:r>
            <a:b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</a:b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  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淺談搜尋引擎</a:t>
            </a:r>
          </a:p>
        </p:txBody>
      </p:sp>
      <p:grpSp>
        <p:nvGrpSpPr>
          <p:cNvPr id="311" name="Shape 311"/>
          <p:cNvGrpSpPr/>
          <p:nvPr/>
        </p:nvGrpSpPr>
        <p:grpSpPr>
          <a:xfrm>
            <a:off x="4783740" y="2990446"/>
            <a:ext cx="1830800" cy="2955367"/>
            <a:chOff x="1056150" y="1913750"/>
            <a:chExt cx="1373100" cy="2216525"/>
          </a:xfrm>
        </p:grpSpPr>
        <p:sp>
          <p:nvSpPr>
            <p:cNvPr id="312" name="Shape 312"/>
            <p:cNvSpPr/>
            <p:nvPr/>
          </p:nvSpPr>
          <p:spPr>
            <a:xfrm>
              <a:off x="1056150" y="1913750"/>
              <a:ext cx="1373100" cy="4542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2400" b="1"/>
                <a:t>詞條化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1056150" y="2794912"/>
              <a:ext cx="1373100" cy="4542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2400" b="1"/>
                <a:t>詞項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1056150" y="3676075"/>
              <a:ext cx="1373100" cy="4542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2400" b="1"/>
                <a:t>Inverted index</a:t>
              </a:r>
            </a:p>
          </p:txBody>
        </p:sp>
        <p:cxnSp>
          <p:nvCxnSpPr>
            <p:cNvPr id="315" name="Shape 315"/>
            <p:cNvCxnSpPr>
              <a:stCxn id="312" idx="2"/>
              <a:endCxn id="313" idx="0"/>
            </p:cNvCxnSpPr>
            <p:nvPr/>
          </p:nvCxnSpPr>
          <p:spPr>
            <a:xfrm>
              <a:off x="1742700" y="2367950"/>
              <a:ext cx="0" cy="426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6" name="Shape 316"/>
            <p:cNvCxnSpPr/>
            <p:nvPr/>
          </p:nvCxnSpPr>
          <p:spPr>
            <a:xfrm>
              <a:off x="1742700" y="3249125"/>
              <a:ext cx="0" cy="426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317" name="Shape 317"/>
          <p:cNvSpPr/>
          <p:nvPr/>
        </p:nvSpPr>
        <p:spPr>
          <a:xfrm>
            <a:off x="2408440" y="2048078"/>
            <a:ext cx="1677600" cy="1020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2400" b="1"/>
              <a:t>文本資料</a:t>
            </a:r>
          </a:p>
        </p:txBody>
      </p:sp>
      <p:sp>
        <p:nvSpPr>
          <p:cNvPr id="318" name="Shape 318"/>
          <p:cNvSpPr/>
          <p:nvPr/>
        </p:nvSpPr>
        <p:spPr>
          <a:xfrm>
            <a:off x="7358240" y="2048078"/>
            <a:ext cx="1677600" cy="1020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2400" b="1"/>
              <a:t>查詢條件</a:t>
            </a:r>
          </a:p>
        </p:txBody>
      </p:sp>
      <p:cxnSp>
        <p:nvCxnSpPr>
          <p:cNvPr id="319" name="Shape 319"/>
          <p:cNvCxnSpPr>
            <a:stCxn id="317" idx="2"/>
            <a:endCxn id="312" idx="1"/>
          </p:cNvCxnSpPr>
          <p:nvPr/>
        </p:nvCxnSpPr>
        <p:spPr>
          <a:xfrm rot="-5400000" flipH="1">
            <a:off x="3903240" y="2412878"/>
            <a:ext cx="224400" cy="15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0" name="Shape 320"/>
          <p:cNvCxnSpPr>
            <a:stCxn id="318" idx="2"/>
          </p:cNvCxnSpPr>
          <p:nvPr/>
        </p:nvCxnSpPr>
        <p:spPr>
          <a:xfrm rot="5400000">
            <a:off x="7409440" y="2522478"/>
            <a:ext cx="241200" cy="1334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pic>
        <p:nvPicPr>
          <p:cNvPr id="321" name="Shape 321" descr="File:Question book-3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50" y="3897389"/>
            <a:ext cx="2711927" cy="214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23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585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0" y="341111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的工作流程 </a:t>
            </a:r>
            <a:r>
              <a:rPr kumimoji="1" lang="en-US" altLang="zh-TW" sz="3400" b="1" cap="all" dirty="0">
                <a:sym typeface="Microsoft JhengHei"/>
              </a:rPr>
              <a:t>=&gt; </a:t>
            </a:r>
            <a:r>
              <a:rPr kumimoji="1" lang="zh-TW" altLang="en-US" sz="3400" b="1" cap="all" dirty="0">
                <a:sym typeface="Microsoft JhengHei"/>
              </a:rPr>
              <a:t>啟動</a:t>
            </a:r>
          </a:p>
        </p:txBody>
      </p:sp>
      <p:sp>
        <p:nvSpPr>
          <p:cNvPr id="327" name="Shape 327"/>
          <p:cNvSpPr/>
          <p:nvPr/>
        </p:nvSpPr>
        <p:spPr>
          <a:xfrm>
            <a:off x="1312400" y="1724167"/>
            <a:ext cx="3757200" cy="43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1333"/>
              <a:t>Elasticsearch cluster</a:t>
            </a:r>
          </a:p>
        </p:txBody>
      </p:sp>
      <p:sp>
        <p:nvSpPr>
          <p:cNvPr id="328" name="Shape 328"/>
          <p:cNvSpPr/>
          <p:nvPr/>
        </p:nvSpPr>
        <p:spPr>
          <a:xfrm>
            <a:off x="1801400" y="2560500"/>
            <a:ext cx="2779200" cy="763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ES node 1</a:t>
            </a:r>
          </a:p>
        </p:txBody>
      </p:sp>
      <p:sp>
        <p:nvSpPr>
          <p:cNvPr id="329" name="Shape 329"/>
          <p:cNvSpPr/>
          <p:nvPr/>
        </p:nvSpPr>
        <p:spPr>
          <a:xfrm>
            <a:off x="1801400" y="3581233"/>
            <a:ext cx="2779200" cy="763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ES node 2</a:t>
            </a:r>
          </a:p>
        </p:txBody>
      </p:sp>
      <p:sp>
        <p:nvSpPr>
          <p:cNvPr id="330" name="Shape 330"/>
          <p:cNvSpPr/>
          <p:nvPr/>
        </p:nvSpPr>
        <p:spPr>
          <a:xfrm>
            <a:off x="6705600" y="5005100"/>
            <a:ext cx="2393200" cy="1209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DB</a:t>
            </a:r>
          </a:p>
        </p:txBody>
      </p:sp>
      <p:sp>
        <p:nvSpPr>
          <p:cNvPr id="331" name="Shape 331"/>
          <p:cNvSpPr/>
          <p:nvPr/>
        </p:nvSpPr>
        <p:spPr>
          <a:xfrm>
            <a:off x="6795600" y="2071500"/>
            <a:ext cx="2213200" cy="97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AP server</a:t>
            </a:r>
          </a:p>
        </p:txBody>
      </p:sp>
      <p:cxnSp>
        <p:nvCxnSpPr>
          <p:cNvPr id="332" name="Shape 332"/>
          <p:cNvCxnSpPr>
            <a:cxnSpLocks/>
          </p:cNvCxnSpPr>
          <p:nvPr/>
        </p:nvCxnSpPr>
        <p:spPr>
          <a:xfrm flipV="1">
            <a:off x="4580667" y="2644877"/>
            <a:ext cx="2124933" cy="29735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333" name="Shape 333"/>
          <p:cNvCxnSpPr>
            <a:endCxn id="330" idx="1"/>
          </p:cNvCxnSpPr>
          <p:nvPr/>
        </p:nvCxnSpPr>
        <p:spPr>
          <a:xfrm>
            <a:off x="7902200" y="3049500"/>
            <a:ext cx="0" cy="195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334" name="Shape 334"/>
          <p:cNvSpPr/>
          <p:nvPr/>
        </p:nvSpPr>
        <p:spPr>
          <a:xfrm>
            <a:off x="1801400" y="5163833"/>
            <a:ext cx="2779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ES node 3</a:t>
            </a:r>
          </a:p>
        </p:txBody>
      </p:sp>
      <p:cxnSp>
        <p:nvCxnSpPr>
          <p:cNvPr id="335" name="Shape 335"/>
          <p:cNvCxnSpPr>
            <a:stCxn id="334" idx="1"/>
            <a:endCxn id="328" idx="1"/>
          </p:cNvCxnSpPr>
          <p:nvPr/>
        </p:nvCxnSpPr>
        <p:spPr>
          <a:xfrm rot="10800000" flipH="1">
            <a:off x="1801400" y="2942433"/>
            <a:ext cx="800" cy="26032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lg" len="lg"/>
            <a:tailEnd type="triangle" w="lg" len="lg"/>
          </a:ln>
        </p:spPr>
      </p:cxnSp>
      <p:cxnSp>
        <p:nvCxnSpPr>
          <p:cNvPr id="336" name="Shape 336"/>
          <p:cNvCxnSpPr>
            <a:stCxn id="334" idx="3"/>
            <a:endCxn id="329" idx="3"/>
          </p:cNvCxnSpPr>
          <p:nvPr/>
        </p:nvCxnSpPr>
        <p:spPr>
          <a:xfrm rot="10800000" flipH="1">
            <a:off x="4580600" y="3963233"/>
            <a:ext cx="800" cy="15824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lg" len="lg"/>
            <a:tailEnd type="triangle" w="lg" len="lg"/>
          </a:ln>
        </p:spPr>
      </p:cxnSp>
      <p:sp>
        <p:nvSpPr>
          <p:cNvPr id="337" name="Shape 337"/>
          <p:cNvSpPr/>
          <p:nvPr/>
        </p:nvSpPr>
        <p:spPr>
          <a:xfrm>
            <a:off x="193000" y="4889367"/>
            <a:ext cx="1016400" cy="540400"/>
          </a:xfrm>
          <a:prstGeom prst="wedgeRectCallout">
            <a:avLst>
              <a:gd name="adj1" fmla="val 74059"/>
              <a:gd name="adj2" fmla="val -61905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>
                <a:latin typeface="Microsoft JhengHei"/>
                <a:ea typeface="Microsoft JhengHei"/>
                <a:cs typeface="Microsoft JhengHei"/>
                <a:sym typeface="Microsoft JhengHei"/>
              </a:rPr>
              <a:t>廣播</a:t>
            </a:r>
          </a:p>
        </p:txBody>
      </p:sp>
      <p:sp>
        <p:nvSpPr>
          <p:cNvPr id="15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24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72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0" y="293813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的工作流程 </a:t>
            </a:r>
            <a:r>
              <a:rPr kumimoji="1" lang="en-US" altLang="zh-TW" sz="3400" b="1" cap="all" dirty="0">
                <a:sym typeface="Microsoft JhengHei"/>
              </a:rPr>
              <a:t>=&gt; </a:t>
            </a:r>
            <a:r>
              <a:rPr kumimoji="1" lang="zh-TW" altLang="en-US" sz="3400" b="1" cap="all" dirty="0">
                <a:sym typeface="Microsoft JhengHei"/>
              </a:rPr>
              <a:t>索引</a:t>
            </a:r>
          </a:p>
        </p:txBody>
      </p:sp>
      <p:sp>
        <p:nvSpPr>
          <p:cNvPr id="343" name="Shape 343"/>
          <p:cNvSpPr/>
          <p:nvPr/>
        </p:nvSpPr>
        <p:spPr>
          <a:xfrm>
            <a:off x="1312400" y="1724167"/>
            <a:ext cx="3757200" cy="43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1333"/>
              <a:t>Elasticsearch cluster</a:t>
            </a:r>
          </a:p>
        </p:txBody>
      </p:sp>
      <p:sp>
        <p:nvSpPr>
          <p:cNvPr id="344" name="Shape 344"/>
          <p:cNvSpPr/>
          <p:nvPr/>
        </p:nvSpPr>
        <p:spPr>
          <a:xfrm>
            <a:off x="1801400" y="2362067"/>
            <a:ext cx="2779200" cy="1284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b" anchorCtr="0">
            <a:noAutofit/>
          </a:bodyPr>
          <a:lstStyle/>
          <a:p>
            <a:pPr algn="ctr"/>
            <a:r>
              <a:rPr lang="en-US" altLang="zh-TW" sz="2400"/>
              <a:t>ES node 1</a:t>
            </a:r>
          </a:p>
        </p:txBody>
      </p:sp>
      <p:sp>
        <p:nvSpPr>
          <p:cNvPr id="345" name="Shape 345"/>
          <p:cNvSpPr/>
          <p:nvPr/>
        </p:nvSpPr>
        <p:spPr>
          <a:xfrm>
            <a:off x="1801400" y="4303300"/>
            <a:ext cx="2779200" cy="1349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b" anchorCtr="0">
            <a:noAutofit/>
          </a:bodyPr>
          <a:lstStyle/>
          <a:p>
            <a:pPr algn="ctr"/>
            <a:r>
              <a:rPr lang="en-US" altLang="zh-TW" sz="2400"/>
              <a:t>ES node 2</a:t>
            </a:r>
          </a:p>
        </p:txBody>
      </p:sp>
      <p:sp>
        <p:nvSpPr>
          <p:cNvPr id="346" name="Shape 346"/>
          <p:cNvSpPr/>
          <p:nvPr/>
        </p:nvSpPr>
        <p:spPr>
          <a:xfrm>
            <a:off x="8265967" y="2453300"/>
            <a:ext cx="2213200" cy="97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AP server</a:t>
            </a:r>
          </a:p>
        </p:txBody>
      </p:sp>
      <p:sp>
        <p:nvSpPr>
          <p:cNvPr id="347" name="Shape 347"/>
          <p:cNvSpPr/>
          <p:nvPr/>
        </p:nvSpPr>
        <p:spPr>
          <a:xfrm>
            <a:off x="5521367" y="1966133"/>
            <a:ext cx="1481200" cy="540400"/>
          </a:xfrm>
          <a:prstGeom prst="wedgeRectCallout">
            <a:avLst>
              <a:gd name="adj1" fmla="val 73731"/>
              <a:gd name="adj2" fmla="val 134641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>
                <a:latin typeface="Microsoft JhengHei"/>
                <a:ea typeface="Microsoft JhengHei"/>
                <a:cs typeface="Microsoft JhengHei"/>
                <a:sym typeface="Microsoft JhengHei"/>
              </a:rPr>
              <a:t>進行索引</a:t>
            </a:r>
          </a:p>
        </p:txBody>
      </p:sp>
      <p:grpSp>
        <p:nvGrpSpPr>
          <p:cNvPr id="348" name="Shape 348"/>
          <p:cNvGrpSpPr/>
          <p:nvPr/>
        </p:nvGrpSpPr>
        <p:grpSpPr>
          <a:xfrm>
            <a:off x="1909834" y="2506533"/>
            <a:ext cx="2348133" cy="647200"/>
            <a:chOff x="1432375" y="1879900"/>
            <a:chExt cx="1761100" cy="485400"/>
          </a:xfrm>
        </p:grpSpPr>
        <p:sp>
          <p:nvSpPr>
            <p:cNvPr id="349" name="Shape 349"/>
            <p:cNvSpPr/>
            <p:nvPr/>
          </p:nvSpPr>
          <p:spPr>
            <a:xfrm>
              <a:off x="1432375" y="1879900"/>
              <a:ext cx="762300" cy="4854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zh-TW" altLang="en-US" sz="1600"/>
                <a:t>分片</a:t>
              </a:r>
              <a:r>
                <a:rPr lang="en-US" altLang="zh-TW" sz="1600"/>
                <a:t>1</a:t>
              </a:r>
            </a:p>
            <a:p>
              <a:r>
                <a:rPr lang="zh-TW" altLang="en-US" sz="1600"/>
                <a:t>主節點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2431175" y="1879900"/>
              <a:ext cx="762300" cy="4854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zh-TW" altLang="en-US" sz="1600"/>
                <a:t>分片</a:t>
              </a:r>
              <a:r>
                <a:rPr lang="en-US" altLang="zh-TW" sz="1600"/>
                <a:t>2</a:t>
              </a:r>
            </a:p>
            <a:p>
              <a:r>
                <a:rPr lang="zh-TW" altLang="en-US" sz="1600"/>
                <a:t>主節點</a:t>
              </a:r>
            </a:p>
          </p:txBody>
        </p:sp>
      </p:grpSp>
      <p:grpSp>
        <p:nvGrpSpPr>
          <p:cNvPr id="351" name="Shape 351"/>
          <p:cNvGrpSpPr/>
          <p:nvPr/>
        </p:nvGrpSpPr>
        <p:grpSpPr>
          <a:xfrm>
            <a:off x="2016934" y="4483133"/>
            <a:ext cx="2348133" cy="647200"/>
            <a:chOff x="1432375" y="1879900"/>
            <a:chExt cx="1761100" cy="485400"/>
          </a:xfrm>
        </p:grpSpPr>
        <p:sp>
          <p:nvSpPr>
            <p:cNvPr id="352" name="Shape 352"/>
            <p:cNvSpPr/>
            <p:nvPr/>
          </p:nvSpPr>
          <p:spPr>
            <a:xfrm>
              <a:off x="1432375" y="1879900"/>
              <a:ext cx="762300" cy="4854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zh-TW" altLang="en-US" sz="1600"/>
                <a:t>分片</a:t>
              </a:r>
              <a:r>
                <a:rPr lang="en-US" altLang="zh-TW" sz="1600"/>
                <a:t>1</a:t>
              </a:r>
            </a:p>
            <a:p>
              <a:r>
                <a:rPr lang="zh-TW" altLang="en-US" sz="1600"/>
                <a:t>副本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2431175" y="1879900"/>
              <a:ext cx="762300" cy="4854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zh-TW" altLang="en-US" sz="1600"/>
                <a:t>分片</a:t>
              </a:r>
              <a:r>
                <a:rPr lang="en-US" altLang="zh-TW" sz="1600"/>
                <a:t>2</a:t>
              </a:r>
            </a:p>
            <a:p>
              <a:r>
                <a:rPr lang="zh-TW" altLang="en-US" sz="1600"/>
                <a:t>副本</a:t>
              </a:r>
            </a:p>
          </p:txBody>
        </p:sp>
      </p:grpSp>
      <p:cxnSp>
        <p:nvCxnSpPr>
          <p:cNvPr id="354" name="Shape 354"/>
          <p:cNvCxnSpPr>
            <a:endCxn id="344" idx="3"/>
          </p:cNvCxnSpPr>
          <p:nvPr/>
        </p:nvCxnSpPr>
        <p:spPr>
          <a:xfrm flipH="1">
            <a:off x="4580600" y="2942467"/>
            <a:ext cx="3685200" cy="6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5" name="Shape 355"/>
          <p:cNvSpPr/>
          <p:nvPr/>
        </p:nvSpPr>
        <p:spPr>
          <a:xfrm>
            <a:off x="136400" y="4483133"/>
            <a:ext cx="1034400" cy="540400"/>
          </a:xfrm>
          <a:prstGeom prst="wedgeRectCallout">
            <a:avLst>
              <a:gd name="adj1" fmla="val 172999"/>
              <a:gd name="adj2" fmla="val -140649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>
                <a:latin typeface="Microsoft JhengHei"/>
                <a:ea typeface="Microsoft JhengHei"/>
                <a:cs typeface="Microsoft JhengHei"/>
                <a:sym typeface="Microsoft JhengHei"/>
              </a:rPr>
              <a:t>轉發</a:t>
            </a:r>
          </a:p>
        </p:txBody>
      </p:sp>
      <p:cxnSp>
        <p:nvCxnSpPr>
          <p:cNvPr id="356" name="Shape 356"/>
          <p:cNvCxnSpPr>
            <a:stCxn id="349" idx="2"/>
            <a:endCxn id="352" idx="0"/>
          </p:cNvCxnSpPr>
          <p:nvPr/>
        </p:nvCxnSpPr>
        <p:spPr>
          <a:xfrm>
            <a:off x="2418033" y="3153733"/>
            <a:ext cx="107200" cy="13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18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25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0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的工作流程 </a:t>
            </a:r>
            <a:r>
              <a:rPr kumimoji="1" lang="en-US" altLang="zh-TW" sz="3400" b="1" cap="all" dirty="0">
                <a:sym typeface="Microsoft JhengHei"/>
              </a:rPr>
              <a:t>=&gt; </a:t>
            </a:r>
            <a:r>
              <a:rPr kumimoji="1" lang="zh-TW" altLang="en-US" sz="3400" b="1" cap="all" dirty="0">
                <a:sym typeface="Microsoft JhengHei"/>
              </a:rPr>
              <a:t>查詢</a:t>
            </a:r>
          </a:p>
        </p:txBody>
      </p:sp>
      <p:sp>
        <p:nvSpPr>
          <p:cNvPr id="362" name="Shape 362"/>
          <p:cNvSpPr/>
          <p:nvPr/>
        </p:nvSpPr>
        <p:spPr>
          <a:xfrm>
            <a:off x="496323" y="2038800"/>
            <a:ext cx="3757200" cy="43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1333"/>
              <a:t>Elasticsearch cluster</a:t>
            </a:r>
          </a:p>
        </p:txBody>
      </p:sp>
      <p:sp>
        <p:nvSpPr>
          <p:cNvPr id="363" name="Shape 363"/>
          <p:cNvSpPr/>
          <p:nvPr/>
        </p:nvSpPr>
        <p:spPr>
          <a:xfrm>
            <a:off x="985323" y="2676700"/>
            <a:ext cx="2779200" cy="1284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b" anchorCtr="0">
            <a:noAutofit/>
          </a:bodyPr>
          <a:lstStyle/>
          <a:p>
            <a:pPr algn="ctr"/>
            <a:r>
              <a:rPr lang="en-US" altLang="zh-TW" sz="2400"/>
              <a:t>ES node 1</a:t>
            </a:r>
          </a:p>
        </p:txBody>
      </p:sp>
      <p:sp>
        <p:nvSpPr>
          <p:cNvPr id="364" name="Shape 364"/>
          <p:cNvSpPr/>
          <p:nvPr/>
        </p:nvSpPr>
        <p:spPr>
          <a:xfrm>
            <a:off x="985323" y="4617933"/>
            <a:ext cx="2779200" cy="1349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b" anchorCtr="0">
            <a:noAutofit/>
          </a:bodyPr>
          <a:lstStyle/>
          <a:p>
            <a:pPr algn="ctr"/>
            <a:r>
              <a:rPr lang="en-US" altLang="zh-TW" sz="2400"/>
              <a:t>ES node 2</a:t>
            </a:r>
          </a:p>
        </p:txBody>
      </p:sp>
      <p:sp>
        <p:nvSpPr>
          <p:cNvPr id="365" name="Shape 365"/>
          <p:cNvSpPr/>
          <p:nvPr/>
        </p:nvSpPr>
        <p:spPr>
          <a:xfrm>
            <a:off x="7449890" y="2767933"/>
            <a:ext cx="2213200" cy="97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AP</a:t>
            </a:r>
          </a:p>
        </p:txBody>
      </p:sp>
      <p:sp>
        <p:nvSpPr>
          <p:cNvPr id="366" name="Shape 366"/>
          <p:cNvSpPr/>
          <p:nvPr/>
        </p:nvSpPr>
        <p:spPr>
          <a:xfrm>
            <a:off x="4746890" y="2194149"/>
            <a:ext cx="1481200" cy="540400"/>
          </a:xfrm>
          <a:prstGeom prst="wedgeRectCallout">
            <a:avLst>
              <a:gd name="adj1" fmla="val 70922"/>
              <a:gd name="adj2" fmla="val 150669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>
                <a:latin typeface="Microsoft JhengHei"/>
                <a:ea typeface="Microsoft JhengHei"/>
                <a:cs typeface="Microsoft JhengHei"/>
                <a:sym typeface="Microsoft JhengHei"/>
              </a:rPr>
              <a:t>進行查詢</a:t>
            </a:r>
          </a:p>
        </p:txBody>
      </p:sp>
      <p:grpSp>
        <p:nvGrpSpPr>
          <p:cNvPr id="367" name="Shape 367"/>
          <p:cNvGrpSpPr/>
          <p:nvPr/>
        </p:nvGrpSpPr>
        <p:grpSpPr>
          <a:xfrm>
            <a:off x="1093757" y="2821166"/>
            <a:ext cx="2348133" cy="647200"/>
            <a:chOff x="1432375" y="1879900"/>
            <a:chExt cx="1761100" cy="485400"/>
          </a:xfrm>
        </p:grpSpPr>
        <p:sp>
          <p:nvSpPr>
            <p:cNvPr id="368" name="Shape 368"/>
            <p:cNvSpPr/>
            <p:nvPr/>
          </p:nvSpPr>
          <p:spPr>
            <a:xfrm>
              <a:off x="1432375" y="1879900"/>
              <a:ext cx="762300" cy="4854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zh-TW" altLang="en-US" sz="1600"/>
                <a:t>分片</a:t>
              </a:r>
              <a:r>
                <a:rPr lang="en-US" altLang="zh-TW" sz="1600"/>
                <a:t>1</a:t>
              </a:r>
            </a:p>
            <a:p>
              <a:r>
                <a:rPr lang="zh-TW" altLang="en-US" sz="1600"/>
                <a:t>主節點</a:t>
              </a:r>
            </a:p>
          </p:txBody>
        </p:sp>
        <p:sp>
          <p:nvSpPr>
            <p:cNvPr id="369" name="Shape 369"/>
            <p:cNvSpPr/>
            <p:nvPr/>
          </p:nvSpPr>
          <p:spPr>
            <a:xfrm>
              <a:off x="2431175" y="1879900"/>
              <a:ext cx="762300" cy="4854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zh-TW" altLang="en-US" sz="1600"/>
                <a:t>分片</a:t>
              </a:r>
              <a:r>
                <a:rPr lang="en-US" altLang="zh-TW" sz="1600"/>
                <a:t>2</a:t>
              </a:r>
            </a:p>
            <a:p>
              <a:r>
                <a:rPr lang="zh-TW" altLang="en-US" sz="1600"/>
                <a:t>主節點</a:t>
              </a:r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1200857" y="4797766"/>
            <a:ext cx="2348133" cy="647200"/>
            <a:chOff x="1432375" y="1879900"/>
            <a:chExt cx="1761100" cy="485400"/>
          </a:xfrm>
        </p:grpSpPr>
        <p:sp>
          <p:nvSpPr>
            <p:cNvPr id="371" name="Shape 371"/>
            <p:cNvSpPr/>
            <p:nvPr/>
          </p:nvSpPr>
          <p:spPr>
            <a:xfrm>
              <a:off x="1432375" y="1879900"/>
              <a:ext cx="762300" cy="4854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zh-TW" altLang="en-US" sz="1600"/>
                <a:t>分片</a:t>
              </a:r>
              <a:r>
                <a:rPr lang="en-US" altLang="zh-TW" sz="1600"/>
                <a:t>1</a:t>
              </a:r>
            </a:p>
            <a:p>
              <a:r>
                <a:rPr lang="zh-TW" altLang="en-US" sz="1600"/>
                <a:t>副本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2431175" y="1879900"/>
              <a:ext cx="762300" cy="4854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zh-TW" altLang="en-US" sz="1600"/>
                <a:t>分片</a:t>
              </a:r>
              <a:r>
                <a:rPr lang="en-US" altLang="zh-TW" sz="1600"/>
                <a:t>2</a:t>
              </a:r>
            </a:p>
            <a:p>
              <a:r>
                <a:rPr lang="zh-TW" altLang="en-US" sz="1600"/>
                <a:t>副本</a:t>
              </a:r>
            </a:p>
          </p:txBody>
        </p:sp>
      </p:grpSp>
      <p:cxnSp>
        <p:nvCxnSpPr>
          <p:cNvPr id="373" name="Shape 373"/>
          <p:cNvCxnSpPr>
            <a:endCxn id="374" idx="3"/>
          </p:cNvCxnSpPr>
          <p:nvPr/>
        </p:nvCxnSpPr>
        <p:spPr>
          <a:xfrm rot="10800000">
            <a:off x="3760056" y="3238733"/>
            <a:ext cx="3689600" cy="1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374" name="Shape 374"/>
          <p:cNvSpPr/>
          <p:nvPr/>
        </p:nvSpPr>
        <p:spPr>
          <a:xfrm>
            <a:off x="3652856" y="2968533"/>
            <a:ext cx="107200" cy="540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" name="Shape 375"/>
          <p:cNvSpPr/>
          <p:nvPr/>
        </p:nvSpPr>
        <p:spPr>
          <a:xfrm>
            <a:off x="3652856" y="4904200"/>
            <a:ext cx="107200" cy="540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76" name="Shape 376"/>
          <p:cNvCxnSpPr>
            <a:stCxn id="374" idx="0"/>
            <a:endCxn id="368" idx="0"/>
          </p:cNvCxnSpPr>
          <p:nvPr/>
        </p:nvCxnSpPr>
        <p:spPr>
          <a:xfrm rot="5400000" flipH="1">
            <a:off x="2580656" y="1842733"/>
            <a:ext cx="147200" cy="2104400"/>
          </a:xfrm>
          <a:prstGeom prst="curvedConnector3">
            <a:avLst>
              <a:gd name="adj1" fmla="val 31580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377" name="Shape 377"/>
          <p:cNvCxnSpPr>
            <a:stCxn id="374" idx="2"/>
            <a:endCxn id="371" idx="0"/>
          </p:cNvCxnSpPr>
          <p:nvPr/>
        </p:nvCxnSpPr>
        <p:spPr>
          <a:xfrm rot="5400000">
            <a:off x="2063456" y="3154733"/>
            <a:ext cx="1288800" cy="19972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378" name="Shape 378"/>
          <p:cNvCxnSpPr>
            <a:stCxn id="368" idx="2"/>
            <a:endCxn id="374" idx="1"/>
          </p:cNvCxnSpPr>
          <p:nvPr/>
        </p:nvCxnSpPr>
        <p:spPr>
          <a:xfrm rot="-5400000">
            <a:off x="2512556" y="2328166"/>
            <a:ext cx="229600" cy="2050800"/>
          </a:xfrm>
          <a:prstGeom prst="curvedConnector4">
            <a:avLst>
              <a:gd name="adj1" fmla="val -138284"/>
              <a:gd name="adj2" fmla="val 623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9" name="Shape 379"/>
          <p:cNvCxnSpPr>
            <a:stCxn id="371" idx="3"/>
            <a:endCxn id="374" idx="1"/>
          </p:cNvCxnSpPr>
          <p:nvPr/>
        </p:nvCxnSpPr>
        <p:spPr>
          <a:xfrm rot="10800000" flipH="1">
            <a:off x="2217256" y="3238566"/>
            <a:ext cx="1435600" cy="1882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0" name="Shape 380"/>
          <p:cNvCxnSpPr>
            <a:stCxn id="374" idx="2"/>
          </p:cNvCxnSpPr>
          <p:nvPr/>
        </p:nvCxnSpPr>
        <p:spPr>
          <a:xfrm>
            <a:off x="3706456" y="3508933"/>
            <a:ext cx="3724400" cy="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1" name="Shape 381"/>
          <p:cNvSpPr/>
          <p:nvPr/>
        </p:nvSpPr>
        <p:spPr>
          <a:xfrm>
            <a:off x="5098890" y="4257349"/>
            <a:ext cx="1481200" cy="540400"/>
          </a:xfrm>
          <a:prstGeom prst="wedgeRectCallout">
            <a:avLst>
              <a:gd name="adj1" fmla="val 43809"/>
              <a:gd name="adj2" fmla="val -182929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>
                <a:latin typeface="Microsoft JhengHei"/>
                <a:ea typeface="Microsoft JhengHei"/>
                <a:cs typeface="Microsoft JhengHei"/>
                <a:sym typeface="Microsoft JhengHei"/>
              </a:rPr>
              <a:t>查詢結果</a:t>
            </a:r>
          </a:p>
        </p:txBody>
      </p:sp>
      <p:sp>
        <p:nvSpPr>
          <p:cNvPr id="24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26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22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1C233DD-97AF-42CF-9627-41D147CF10F3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27</a:t>
            </a:fld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" name="Shape 166"/>
          <p:cNvSpPr txBox="1">
            <a:spLocks/>
          </p:cNvSpPr>
          <p:nvPr/>
        </p:nvSpPr>
        <p:spPr>
          <a:xfrm>
            <a:off x="399845" y="1402670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SzPct val="100000"/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2pPr>
            <a:lvl3pPr lvl="2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3pPr>
            <a:lvl4pPr lvl="3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4pPr>
            <a:lvl5pPr lvl="4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5pPr>
            <a:lvl6pPr lvl="5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6pPr>
            <a:lvl7pPr lvl="6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7pPr>
            <a:lvl8pPr lvl="7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8pPr>
            <a:lvl9pPr lvl="8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9pPr>
          </a:lstStyle>
          <a:p>
            <a:pPr algn="l"/>
            <a:br>
              <a:rPr kumimoji="1" lang="en-US" altLang="zh-TW" b="1" cap="all" dirty="0">
                <a:sym typeface="Microsoft JhengHei"/>
              </a:rPr>
            </a:br>
            <a:r>
              <a:rPr kumimoji="1" lang="en-US" altLang="zh-TW" b="1" cap="all" dirty="0">
                <a:sym typeface="Microsoft JhengHei"/>
              </a:rPr>
              <a:t>ELK </a:t>
            </a:r>
            <a:r>
              <a:rPr kumimoji="1" lang="zh-TW" altLang="en-US" b="1" cap="all" dirty="0">
                <a:sym typeface="Microsoft JhengHei"/>
              </a:rPr>
              <a:t>介紹 </a:t>
            </a:r>
            <a:r>
              <a:rPr kumimoji="1" lang="en-US" altLang="zh-TW" b="1" cap="all" dirty="0">
                <a:sym typeface="Microsoft JhengHei"/>
              </a:rPr>
              <a:t>- </a:t>
            </a:r>
            <a:br>
              <a:rPr kumimoji="1" lang="en-US" altLang="zh-TW" b="1" cap="all" dirty="0">
                <a:sym typeface="Microsoft JhengHei"/>
              </a:rPr>
            </a:br>
            <a:r>
              <a:rPr kumimoji="1" lang="en-US" altLang="zh-TW" b="1" cap="all" dirty="0" err="1">
                <a:sym typeface="Microsoft JhengHei"/>
              </a:rPr>
              <a:t>Elasticsearch</a:t>
            </a:r>
            <a:r>
              <a:rPr kumimoji="1" lang="en-US" altLang="zh-TW" b="1" cap="all" dirty="0">
                <a:sym typeface="Microsoft JhengHei"/>
              </a:rPr>
              <a:t> </a:t>
            </a:r>
            <a:r>
              <a:rPr kumimoji="1" lang="zh-TW" altLang="en-US" b="1" cap="all" dirty="0">
                <a:sym typeface="Microsoft JhengHei"/>
              </a:rPr>
              <a:t>系統安裝</a:t>
            </a:r>
            <a:endParaRPr kumimoji="1" lang="en-US" altLang="zh-TW" b="1" cap="all" dirty="0"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586289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kumimoji="1" lang="zh-TW" altLang="en-US" sz="3400" b="1" cap="all" dirty="0">
                <a:sym typeface="Microsoft JhengHei"/>
              </a:rPr>
              <a:t>  </a:t>
            </a:r>
            <a:r>
              <a:rPr kumimoji="1" lang="en-US" altLang="zh-TW" sz="3400" b="1" cap="all" dirty="0">
                <a:sym typeface="Microsoft JhengHei"/>
              </a:rPr>
              <a:t>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zh-TW" altLang="en-US" sz="3400" b="1" cap="all" dirty="0">
                <a:sym typeface="Microsoft JhengHei"/>
              </a:rPr>
              <a:t>    安裝流程</a:t>
            </a:r>
          </a:p>
        </p:txBody>
      </p:sp>
      <p:sp>
        <p:nvSpPr>
          <p:cNvPr id="392" name="Shape 392"/>
          <p:cNvSpPr/>
          <p:nvPr/>
        </p:nvSpPr>
        <p:spPr>
          <a:xfrm>
            <a:off x="317666" y="2467900"/>
            <a:ext cx="2232400" cy="2443200"/>
          </a:xfrm>
          <a:prstGeom prst="homePlate">
            <a:avLst>
              <a:gd name="adj" fmla="val 50000"/>
            </a:avLst>
          </a:prstGeom>
          <a:solidFill>
            <a:srgbClr val="A2C4C9"/>
          </a:solidFill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200" dirty="0"/>
              <a:t>下載並安裝</a:t>
            </a:r>
            <a:r>
              <a:rPr lang="en-US" altLang="zh-TW" sz="2200" dirty="0"/>
              <a:t>VMWare</a:t>
            </a:r>
          </a:p>
        </p:txBody>
      </p:sp>
      <p:sp>
        <p:nvSpPr>
          <p:cNvPr id="393" name="Shape 393"/>
          <p:cNvSpPr/>
          <p:nvPr/>
        </p:nvSpPr>
        <p:spPr>
          <a:xfrm>
            <a:off x="8291833" y="2461700"/>
            <a:ext cx="3398000" cy="2455600"/>
          </a:xfrm>
          <a:prstGeom prst="chevron">
            <a:avLst>
              <a:gd name="adj" fmla="val 45457"/>
            </a:avLst>
          </a:prstGeom>
          <a:solidFill>
            <a:srgbClr val="4A86E8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-US" altLang="zh-TW" sz="2400" dirty="0"/>
              <a:t>ES</a:t>
            </a:r>
            <a:r>
              <a:rPr lang="zh-TW" altLang="en-US" sz="2400" dirty="0"/>
              <a:t>安裝流程</a:t>
            </a:r>
          </a:p>
        </p:txBody>
      </p:sp>
      <p:sp>
        <p:nvSpPr>
          <p:cNvPr id="394" name="Shape 394"/>
          <p:cNvSpPr/>
          <p:nvPr/>
        </p:nvSpPr>
        <p:spPr>
          <a:xfrm>
            <a:off x="6002333" y="2461700"/>
            <a:ext cx="3398000" cy="2455600"/>
          </a:xfrm>
          <a:prstGeom prst="chevron">
            <a:avLst>
              <a:gd name="adj" fmla="val 45457"/>
            </a:avLst>
          </a:prstGeom>
          <a:solidFill>
            <a:srgbClr val="4A86E8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-US" altLang="zh-TW" sz="2200" dirty="0"/>
              <a:t>Elasticsearch</a:t>
            </a:r>
          </a:p>
          <a:p>
            <a:r>
              <a:rPr lang="zh-TW" altLang="en-US" sz="2200" dirty="0"/>
              <a:t>環境準備</a:t>
            </a:r>
          </a:p>
        </p:txBody>
      </p:sp>
      <p:sp>
        <p:nvSpPr>
          <p:cNvPr id="395" name="Shape 395"/>
          <p:cNvSpPr/>
          <p:nvPr/>
        </p:nvSpPr>
        <p:spPr>
          <a:xfrm>
            <a:off x="3695699" y="2461700"/>
            <a:ext cx="3398000" cy="2455600"/>
          </a:xfrm>
          <a:prstGeom prst="chevron">
            <a:avLst>
              <a:gd name="adj" fmla="val 45457"/>
            </a:avLst>
          </a:prstGeom>
          <a:solidFill>
            <a:srgbClr val="F1C232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200" dirty="0"/>
              <a:t>安裝</a:t>
            </a:r>
            <a:r>
              <a:rPr lang="en-US" altLang="zh-TW" sz="2200" dirty="0"/>
              <a:t>CentOS6.9</a:t>
            </a:r>
          </a:p>
        </p:txBody>
      </p:sp>
      <p:sp>
        <p:nvSpPr>
          <p:cNvPr id="396" name="Shape 396"/>
          <p:cNvSpPr/>
          <p:nvPr/>
        </p:nvSpPr>
        <p:spPr>
          <a:xfrm>
            <a:off x="1430066" y="2461700"/>
            <a:ext cx="3398000" cy="2455600"/>
          </a:xfrm>
          <a:prstGeom prst="chevron">
            <a:avLst>
              <a:gd name="adj" fmla="val 45457"/>
            </a:avLst>
          </a:prstGeom>
          <a:solidFill>
            <a:srgbClr val="F1C232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200" dirty="0"/>
              <a:t>下載 </a:t>
            </a:r>
            <a:r>
              <a:rPr lang="en-US" altLang="zh-TW" sz="2200" dirty="0"/>
              <a:t>CentOS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6C081A92-DA7D-485F-9F3B-D6F278038698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28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505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zh-TW" altLang="en-US" sz="3400" b="1" cap="all" dirty="0">
                <a:sym typeface="Microsoft JhengHei"/>
              </a:rPr>
              <a:t>  </a:t>
            </a:r>
            <a:r>
              <a:rPr kumimoji="1" lang="en-US" altLang="zh-TW" sz="3400" b="1" cap="all" dirty="0">
                <a:sym typeface="Microsoft JhengHei"/>
              </a:rPr>
              <a:t>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zh-TW" altLang="en-US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>
                <a:sym typeface="Microsoft JhengHei"/>
              </a:rPr>
              <a:t>VMWare </a:t>
            </a:r>
            <a:r>
              <a:rPr kumimoji="1" lang="zh-TW" altLang="en-US" sz="3400" b="1" cap="all" dirty="0">
                <a:sym typeface="Microsoft JhengHei"/>
              </a:rPr>
              <a:t>安裝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204952" y="2119526"/>
            <a:ext cx="4153539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下載VMWare workstation player：</a:t>
            </a:r>
            <a:r>
              <a:rPr lang="zh-TW" u="sng" dirty="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下載網址</a:t>
            </a: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依照畫面指示，安裝VMWare workstation player</a:t>
            </a:r>
          </a:p>
        </p:txBody>
      </p:sp>
      <p:pic>
        <p:nvPicPr>
          <p:cNvPr id="403" name="Shape 403" descr="install-vmware-player-step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711" y="1849834"/>
            <a:ext cx="4727382" cy="37368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D72D340-446E-4A1F-ABD5-B0CFB4041589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29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72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400" b="1" dirty="0"/>
              <a:t>課綱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38872" y="1726340"/>
            <a:ext cx="3028632" cy="411096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400" b="1" dirty="0"/>
              <a:t>Day1 </a:t>
            </a:r>
            <a:r>
              <a:rPr lang="zh-TW" altLang="en-US" sz="2400" b="1" dirty="0"/>
              <a:t>上午</a:t>
            </a:r>
            <a:endParaRPr lang="en-US" altLang="zh-TW" sz="2400" b="1" dirty="0"/>
          </a:p>
          <a:p>
            <a:pPr lvl="1"/>
            <a:r>
              <a:rPr lang="zh-TW" altLang="en-US" sz="2400" b="1" dirty="0"/>
              <a:t>大數據前言</a:t>
            </a:r>
            <a:endParaRPr lang="en-US" altLang="zh-TW" sz="2400" b="1" dirty="0"/>
          </a:p>
          <a:p>
            <a:pPr lvl="1"/>
            <a:r>
              <a:rPr lang="en-US" altLang="zh-TW" sz="2400" b="1" dirty="0"/>
              <a:t>ELK</a:t>
            </a:r>
            <a:r>
              <a:rPr lang="zh-TW" altLang="en-US" sz="2400" b="1" dirty="0"/>
              <a:t>介紹</a:t>
            </a:r>
            <a:endParaRPr lang="en-US" altLang="zh-TW" sz="2400" b="1" dirty="0"/>
          </a:p>
          <a:p>
            <a:pPr lvl="1"/>
            <a:endParaRPr lang="en-US" altLang="zh-TW" sz="2400" b="1" dirty="0"/>
          </a:p>
          <a:p>
            <a:r>
              <a:rPr lang="en-US" altLang="zh-TW" sz="2600" b="1" dirty="0"/>
              <a:t>Day2 </a:t>
            </a:r>
            <a:r>
              <a:rPr lang="zh-TW" altLang="en-US" sz="2600" b="1" dirty="0"/>
              <a:t>下午</a:t>
            </a:r>
            <a:endParaRPr lang="en-US" altLang="zh-TW" sz="2600" b="1" dirty="0"/>
          </a:p>
          <a:p>
            <a:pPr lvl="1"/>
            <a:r>
              <a:rPr lang="zh-TW" altLang="en-US" sz="2400" b="1" dirty="0"/>
              <a:t>資料查詢</a:t>
            </a:r>
            <a:endParaRPr lang="en-US" altLang="zh-TW" sz="2400" b="1" dirty="0"/>
          </a:p>
          <a:p>
            <a:pPr lvl="1"/>
            <a:r>
              <a:rPr lang="zh-TW" altLang="en-US" sz="2400" b="1" dirty="0"/>
              <a:t>文字雲實作</a:t>
            </a:r>
            <a:endParaRPr lang="en-US" altLang="zh-TW" sz="2400" b="1" dirty="0"/>
          </a:p>
          <a:p>
            <a:pPr lvl="1"/>
            <a:endParaRPr lang="en-US" altLang="zh-TW" sz="2400" b="1" dirty="0"/>
          </a:p>
          <a:p>
            <a:endParaRPr lang="en-US" altLang="zh-TW" sz="2400" b="1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162097" y="1726340"/>
            <a:ext cx="5454869" cy="26564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/>
              <a:t>Day2 </a:t>
            </a:r>
            <a:r>
              <a:rPr lang="zh-TW" altLang="en-US" sz="2400" b="1" dirty="0"/>
              <a:t>上午</a:t>
            </a:r>
            <a:endParaRPr lang="en-US" altLang="zh-TW" sz="2400" b="1" dirty="0"/>
          </a:p>
          <a:p>
            <a:pPr lvl="1"/>
            <a:r>
              <a:rPr lang="en-US" altLang="zh-TW" sz="2200" b="1" dirty="0"/>
              <a:t>ELK </a:t>
            </a:r>
            <a:r>
              <a:rPr lang="zh-TW" altLang="en-US" sz="2200" b="1" dirty="0"/>
              <a:t>與 </a:t>
            </a:r>
            <a:r>
              <a:rPr lang="en-US" altLang="zh-TW" sz="2200" b="1" dirty="0"/>
              <a:t>Hadoop </a:t>
            </a:r>
            <a:r>
              <a:rPr lang="zh-TW" altLang="en-US" sz="2200" b="1" dirty="0"/>
              <a:t>資料轉換、整合查詢</a:t>
            </a:r>
            <a:endParaRPr lang="en-US" altLang="zh-TW" sz="2200" b="1" dirty="0"/>
          </a:p>
          <a:p>
            <a:pPr lvl="1"/>
            <a:endParaRPr lang="en-US" altLang="zh-TW" sz="2200" b="1" dirty="0"/>
          </a:p>
          <a:p>
            <a:r>
              <a:rPr lang="en-US" altLang="zh-TW" sz="2400" b="1" dirty="0"/>
              <a:t>Day2 </a:t>
            </a:r>
            <a:r>
              <a:rPr lang="zh-TW" altLang="en-US" sz="2400" b="1" dirty="0"/>
              <a:t>下午</a:t>
            </a:r>
            <a:endParaRPr lang="en-US" altLang="zh-TW" sz="2400" b="1" dirty="0"/>
          </a:p>
          <a:p>
            <a:pPr lvl="1"/>
            <a:r>
              <a:rPr lang="en-US" altLang="zh-TW" sz="2200" b="1" dirty="0" err="1"/>
              <a:t>IoT</a:t>
            </a:r>
            <a:r>
              <a:rPr lang="en-US" altLang="zh-TW" sz="2200" b="1" dirty="0"/>
              <a:t> log </a:t>
            </a:r>
            <a:r>
              <a:rPr lang="zh-TW" altLang="en-US" sz="2200" b="1" dirty="0"/>
              <a:t>抓取、查詢、分析與視覺化</a:t>
            </a:r>
            <a:endParaRPr lang="en-US" altLang="zh-TW" sz="2200" b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5C6E84D-AE3E-4D54-8E27-503743739F28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3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5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Download CentOS</a:t>
            </a:r>
          </a:p>
          <a:p>
            <a:endParaRPr dirty="0"/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204186" y="1536633"/>
            <a:ext cx="4396614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下載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centos 檔案：</a:t>
            </a:r>
            <a:r>
              <a:rPr lang="zh-TW" u="sng" dirty="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下載網址</a:t>
            </a:r>
            <a:endParaRPr lang="en-US" altLang="zh-TW" u="sng" dirty="0"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  <a:hlinkClick r:id="rId3"/>
            </a:endParaRPr>
          </a:p>
          <a:p>
            <a:pPr marL="609585" indent="-304792">
              <a:buFont typeface="Wingdings" panose="05000000000000000000" pitchFamily="2" charset="2"/>
              <a:buChar char="l"/>
            </a:pPr>
            <a:endParaRPr lang="zh-TW" u="sng" dirty="0"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  <a:hlinkClick r:id="rId3"/>
            </a:endParaRPr>
          </a:p>
          <a:p>
            <a:pPr marL="609585" indent="-304792"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選擇 CentOS 6(6.9)</a:t>
            </a:r>
            <a:endParaRPr lang="en-US" alt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buFont typeface="Wingdings" panose="05000000000000000000" pitchFamily="2" charset="2"/>
              <a:buChar char="l"/>
            </a:pPr>
            <a:endParaRPr 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依照操作環境選擇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i386或 x86_64</a:t>
            </a:r>
            <a:endParaRPr lang="en-US" alt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buFont typeface="Wingdings" panose="05000000000000000000" pitchFamily="2" charset="2"/>
              <a:buChar char="l"/>
            </a:pPr>
            <a:endParaRPr 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90543" indent="-285750"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本次操作選擇x86_64</a:t>
            </a:r>
          </a:p>
          <a:p>
            <a:pPr>
              <a:buNone/>
            </a:pPr>
            <a:endParaRPr dirty="0"/>
          </a:p>
        </p:txBody>
      </p:sp>
      <p:pic>
        <p:nvPicPr>
          <p:cNvPr id="410" name="Shape 410" descr="2017-05-24 (9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664" y="1536633"/>
            <a:ext cx="4608288" cy="1997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11" name="Shape 411" descr="2017-05-24 (10).png"/>
          <p:cNvPicPr preferRelativeResize="0"/>
          <p:nvPr/>
        </p:nvPicPr>
        <p:blipFill rotWithShape="1">
          <a:blip r:embed="rId5">
            <a:alphaModFix/>
          </a:blip>
          <a:srcRect b="40391"/>
          <a:stretch/>
        </p:blipFill>
        <p:spPr>
          <a:xfrm>
            <a:off x="4783503" y="3814233"/>
            <a:ext cx="3614840" cy="138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6B4C7D0-6DF1-4E63-9A1D-6996DDB7869B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30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5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Download CentOS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2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選擇x86_64之後，以義守大學檔案伺服器為例</a:t>
            </a:r>
            <a:endParaRPr lang="en-US" alt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buFont typeface="Wingdings" panose="05000000000000000000" pitchFamily="2" charset="2"/>
              <a:buChar char="l"/>
            </a:pPr>
            <a:endParaRPr 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30479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要下載DVD1(3.7G) 與 DVD2(2.02G)兩個ISO檔案</a:t>
            </a:r>
          </a:p>
          <a:p>
            <a:pPr>
              <a:buNone/>
            </a:pPr>
            <a:endParaRPr dirty="0"/>
          </a:p>
        </p:txBody>
      </p:sp>
      <p:pic>
        <p:nvPicPr>
          <p:cNvPr id="418" name="Shape 418" descr="2017-05-24 (1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206" y="997200"/>
            <a:ext cx="3908211" cy="50946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grpSp>
        <p:nvGrpSpPr>
          <p:cNvPr id="419" name="Shape 419"/>
          <p:cNvGrpSpPr/>
          <p:nvPr/>
        </p:nvGrpSpPr>
        <p:grpSpPr>
          <a:xfrm>
            <a:off x="6262733" y="3794833"/>
            <a:ext cx="1736000" cy="426400"/>
            <a:chOff x="4697050" y="2846125"/>
            <a:chExt cx="1302000" cy="319800"/>
          </a:xfrm>
        </p:grpSpPr>
        <p:sp>
          <p:nvSpPr>
            <p:cNvPr id="420" name="Shape 420"/>
            <p:cNvSpPr/>
            <p:nvPr/>
          </p:nvSpPr>
          <p:spPr>
            <a:xfrm>
              <a:off x="4697050" y="2846125"/>
              <a:ext cx="1302000" cy="930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Shape 421"/>
            <p:cNvSpPr/>
            <p:nvPr/>
          </p:nvSpPr>
          <p:spPr>
            <a:xfrm>
              <a:off x="4697050" y="3072925"/>
              <a:ext cx="1302000" cy="930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31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549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VMWare config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309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lnSpc>
                <a:spcPct val="150000"/>
              </a:lnSpc>
              <a:buFont typeface="Microsoft JhengHei"/>
              <a:buChar char="●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install centos on VMWare</a:t>
            </a:r>
          </a:p>
          <a:p>
            <a:pPr marL="609585" indent="-304792">
              <a:lnSpc>
                <a:spcPct val="150000"/>
              </a:lnSpc>
              <a:buFont typeface="Microsoft JhengHei"/>
              <a:buChar char="●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設定硬體條件</a:t>
            </a:r>
            <a:endParaRPr lang="en-US" alt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009635" lvl="1" indent="-304792">
              <a:lnSpc>
                <a:spcPct val="150000"/>
              </a:lnSpc>
              <a:buFont typeface="Microsoft JhengHei"/>
              <a:buChar char="●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2 core cpu</a:t>
            </a:r>
            <a:endParaRPr lang="en-US" alt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009635" lvl="1" indent="-304792">
              <a:lnSpc>
                <a:spcPct val="150000"/>
              </a:lnSpc>
              <a:buFont typeface="Microsoft JhengHei"/>
              <a:buChar char="●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4G RAM</a:t>
            </a:r>
            <a:endParaRPr lang="en-US" alt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009635" lvl="1" indent="-304792">
              <a:lnSpc>
                <a:spcPct val="150000"/>
              </a:lnSpc>
              <a:buFont typeface="Microsoft JhengHei"/>
              <a:buChar char="●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20G HDD</a:t>
            </a:r>
          </a:p>
        </p:txBody>
      </p:sp>
      <p:pic>
        <p:nvPicPr>
          <p:cNvPr id="428" name="Shape 428" descr="2017-05-24 (4)_L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917" y="2357475"/>
            <a:ext cx="7184799" cy="4250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429" name="Shape 429"/>
          <p:cNvSpPr/>
          <p:nvPr/>
        </p:nvSpPr>
        <p:spPr>
          <a:xfrm>
            <a:off x="8499946" y="2928729"/>
            <a:ext cx="1741333" cy="94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32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615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0" y="341111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zh-TW" altLang="en-US" sz="3400" b="1" cap="all" dirty="0">
                <a:sym typeface="Microsoft JhengHei"/>
              </a:rPr>
              <a:t>  </a:t>
            </a:r>
            <a:r>
              <a:rPr kumimoji="1" lang="en-US" altLang="zh-TW" sz="3400" b="1" cap="all" dirty="0">
                <a:sym typeface="Microsoft JhengHei"/>
              </a:rPr>
              <a:t>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zh-TW" altLang="en-US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>
                <a:sym typeface="Microsoft JhengHei"/>
              </a:rPr>
              <a:t>Install CentOS on VMWare</a:t>
            </a:r>
          </a:p>
        </p:txBody>
      </p:sp>
      <p:grpSp>
        <p:nvGrpSpPr>
          <p:cNvPr id="435" name="Shape 435"/>
          <p:cNvGrpSpPr/>
          <p:nvPr/>
        </p:nvGrpSpPr>
        <p:grpSpPr>
          <a:xfrm>
            <a:off x="550434" y="1634567"/>
            <a:ext cx="4740199" cy="4683088"/>
            <a:chOff x="152400" y="1170125"/>
            <a:chExt cx="3555149" cy="3512316"/>
          </a:xfrm>
        </p:grpSpPr>
        <p:pic>
          <p:nvPicPr>
            <p:cNvPr id="436" name="Shape 436" descr="2017-05-24 (12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3555149" cy="35123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</p:pic>
        <p:sp>
          <p:nvSpPr>
            <p:cNvPr id="437" name="Shape 437"/>
            <p:cNvSpPr/>
            <p:nvPr/>
          </p:nvSpPr>
          <p:spPr>
            <a:xfrm>
              <a:off x="1060325" y="2213650"/>
              <a:ext cx="2409000" cy="13020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38" name="Shape 438"/>
            <p:cNvCxnSpPr>
              <a:stCxn id="437" idx="2"/>
            </p:cNvCxnSpPr>
            <p:nvPr/>
          </p:nvCxnSpPr>
          <p:spPr>
            <a:xfrm>
              <a:off x="2264825" y="3515650"/>
              <a:ext cx="237300" cy="948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pic>
        <p:nvPicPr>
          <p:cNvPr id="439" name="Shape 439" descr="2017-05-24 (1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832" y="1634567"/>
            <a:ext cx="6133859" cy="46830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9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33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552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0" y="346841"/>
            <a:ext cx="11776400" cy="101012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zh-TW" altLang="en-US" sz="3400" b="1" cap="all" dirty="0">
                <a:sym typeface="Microsoft JhengHei"/>
              </a:rPr>
              <a:t>  </a:t>
            </a:r>
            <a:r>
              <a:rPr kumimoji="1" lang="en-US" altLang="zh-TW" sz="3400" b="1" cap="all" dirty="0">
                <a:sym typeface="Microsoft JhengHei"/>
              </a:rPr>
              <a:t>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zh-TW" altLang="en-US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>
                <a:sym typeface="Microsoft JhengHei"/>
              </a:rPr>
              <a:t>Install CentOS on VMWare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434708" y="3189389"/>
            <a:ext cx="3019600" cy="131238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安裝過程需要些時間</a:t>
            </a:r>
          </a:p>
        </p:txBody>
      </p:sp>
      <p:pic>
        <p:nvPicPr>
          <p:cNvPr id="446" name="Shape 446" descr="cent6-install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308" y="2134349"/>
            <a:ext cx="5504101" cy="3422470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rnd">
            <a:solidFill>
              <a:schemeClr val="tx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C0C5710-373B-4F9A-ABA8-C8965989C468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34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114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zh-TW" altLang="en-US" sz="3400" b="1" cap="all" dirty="0">
                <a:sym typeface="Microsoft JhengHei"/>
              </a:rPr>
              <a:t>  </a:t>
            </a:r>
            <a:r>
              <a:rPr kumimoji="1" lang="en-US" altLang="zh-TW" sz="3400" b="1" cap="all" dirty="0">
                <a:sym typeface="Microsoft JhengHei"/>
              </a:rPr>
              <a:t>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zh-TW" altLang="en-US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>
                <a:sym typeface="Microsoft JhengHei"/>
              </a:rPr>
              <a:t>CentOS </a:t>
            </a:r>
            <a:r>
              <a:rPr kumimoji="1" lang="zh-TW" altLang="en-US" sz="3400" b="1" cap="all" dirty="0">
                <a:sym typeface="Microsoft JhengHei"/>
              </a:rPr>
              <a:t>環境檢查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289476" y="2446101"/>
            <a:ext cx="3466000" cy="242094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以root身分login</a:t>
            </a:r>
            <a:endParaRPr lang="en-US" altLang="zh-TW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執行下列命</a:t>
            </a:r>
            <a:r>
              <a:rPr lang="zh-TW" altLang="en-US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令</a:t>
            </a:r>
            <a:endParaRPr lang="en-US" altLang="zh-TW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800" dirty="0" err="1">
                <a:solidFill>
                  <a:schemeClr val="tx1"/>
                </a:solidFill>
                <a:latin typeface="Microsoft JhengHei"/>
                <a:ea typeface="Microsoft JhengHei"/>
                <a:sym typeface="Courier New"/>
              </a:rPr>
              <a:t>ifconfig</a:t>
            </a:r>
            <a:r>
              <a:rPr lang="en-US" altLang="zh-TW" sz="1800" dirty="0">
                <a:solidFill>
                  <a:schemeClr val="tx1"/>
                </a:solidFill>
                <a:latin typeface="Microsoft JhengHei"/>
                <a:ea typeface="Microsoft JhengHei"/>
                <a:sym typeface="Courier New"/>
              </a:rPr>
              <a:t> (</a:t>
            </a:r>
            <a:r>
              <a:rPr lang="zh-TW" altLang="en-US" sz="1800" dirty="0">
                <a:solidFill>
                  <a:schemeClr val="tx1"/>
                </a:solidFill>
                <a:latin typeface="Microsoft JhengHei"/>
                <a:ea typeface="Microsoft JhengHei"/>
                <a:sym typeface="Courier New"/>
              </a:rPr>
              <a:t>檢查網路設定</a:t>
            </a:r>
            <a:r>
              <a:rPr lang="en-US" altLang="zh-TW" sz="1800" dirty="0">
                <a:solidFill>
                  <a:schemeClr val="tx1"/>
                </a:solidFill>
                <a:latin typeface="Microsoft JhengHei"/>
                <a:ea typeface="Microsoft JhengHei"/>
                <a:sym typeface="Courier New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800" dirty="0">
                <a:solidFill>
                  <a:schemeClr val="tx1"/>
                </a:solidFill>
                <a:latin typeface="Microsoft JhengHei"/>
                <a:ea typeface="Microsoft JhengHei"/>
                <a:sym typeface="Courier New"/>
              </a:rPr>
              <a:t>yum update -y (</a:t>
            </a:r>
            <a:r>
              <a:rPr lang="zh-TW" altLang="en-US" sz="1800" dirty="0">
                <a:solidFill>
                  <a:schemeClr val="tx1"/>
                </a:solidFill>
                <a:latin typeface="Microsoft JhengHei"/>
                <a:ea typeface="Microsoft JhengHei"/>
                <a:sym typeface="Courier New"/>
              </a:rPr>
              <a:t>更新</a:t>
            </a:r>
            <a:r>
              <a:rPr lang="en-US" altLang="zh-TW" sz="1800" dirty="0">
                <a:solidFill>
                  <a:schemeClr val="tx1"/>
                </a:solidFill>
                <a:latin typeface="Microsoft JhengHei"/>
                <a:ea typeface="Microsoft JhengHei"/>
                <a:sym typeface="Courier New"/>
              </a:rPr>
              <a:t>)</a:t>
            </a:r>
          </a:p>
        </p:txBody>
      </p:sp>
      <p:pic>
        <p:nvPicPr>
          <p:cNvPr id="453" name="Shape 453" descr="cent6-step1-updat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600" y="2023922"/>
            <a:ext cx="5483498" cy="36752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35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36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title"/>
          </p:nvPr>
        </p:nvSpPr>
        <p:spPr>
          <a:xfrm>
            <a:off x="0" y="293813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zh-TW" altLang="en-US" sz="3400" b="1" cap="all" dirty="0">
                <a:sym typeface="Microsoft JhengHei"/>
              </a:rPr>
              <a:t>  </a:t>
            </a:r>
            <a:r>
              <a:rPr kumimoji="1" lang="en-US" altLang="zh-TW" sz="3400" b="1" cap="all" dirty="0">
                <a:sym typeface="Microsoft JhengHei"/>
              </a:rPr>
              <a:t>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zh-TW" altLang="en-US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相關檔案下載</a:t>
            </a:r>
          </a:p>
        </p:txBody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415600" y="1685500"/>
            <a:ext cx="11360800" cy="1861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50000"/>
              </a:lnSpc>
              <a:buClr>
                <a:srgbClr val="FFFFFF"/>
              </a:buClr>
              <a:buSzPct val="100000"/>
              <a:buAutoNum type="arabicPeriod"/>
            </a:pPr>
            <a:r>
              <a:rPr lang="en-US" altLang="zh-TW" sz="1600" b="1" u="sng" dirty="0" err="1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wget</a:t>
            </a:r>
            <a:r>
              <a:rPr lang="en-US" altLang="zh-TW" sz="1600" b="1" u="sng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 --no-check-certificate --no-cookies --header "Cookie: </a:t>
            </a:r>
            <a:r>
              <a:rPr lang="en-US" altLang="zh-TW" sz="1600" b="1" u="sng" dirty="0" err="1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oraclelicense</a:t>
            </a:r>
            <a:r>
              <a:rPr lang="en-US" altLang="zh-TW" sz="1600" b="1" u="sng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=accept-</a:t>
            </a:r>
            <a:r>
              <a:rPr lang="en-US" altLang="zh-TW" sz="1600" b="1" u="sng" dirty="0" err="1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securebackup</a:t>
            </a:r>
            <a:r>
              <a:rPr lang="en-US" altLang="zh-TW" sz="1600" b="1" u="sng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-cookie" http://download.oracle.com/otn-pub/java/jdk/8u131-b11/d54c1d3a095b4ff2b6607d096fa80163/jdk-8u131-linux-x64.rpm</a:t>
            </a:r>
          </a:p>
          <a:p>
            <a:pPr marL="609585" indent="-406390">
              <a:lnSpc>
                <a:spcPct val="150000"/>
              </a:lnSpc>
              <a:buClr>
                <a:srgbClr val="FFFFFF"/>
              </a:buClr>
              <a:buSzPct val="100000"/>
              <a:buAutoNum type="arabicPeriod"/>
            </a:pPr>
            <a:r>
              <a:rPr lang="en-US" altLang="zh-TW" sz="16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wget</a:t>
            </a:r>
            <a:r>
              <a:rPr lang="en-US" altLang="zh-TW" sz="16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altLang="zh-TW" sz="1600" b="1" u="sng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https://artifacts.elastic.co/downloads/elasticsearch/elasticsearch-5.4.0.rpm</a:t>
            </a:r>
          </a:p>
          <a:p>
            <a:pPr>
              <a:lnSpc>
                <a:spcPct val="150000"/>
              </a:lnSpc>
              <a:buNone/>
            </a:pP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458867" y="3745233"/>
            <a:ext cx="5866000" cy="281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4769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下載 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jdk8</a:t>
            </a:r>
          </a:p>
          <a:p>
            <a:pPr marL="647693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下載 </a:t>
            </a:r>
            <a:r>
              <a:rPr lang="en-US" altLang="zh-TW" sz="24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ealsticsearch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 5.4.0</a:t>
            </a:r>
          </a:p>
        </p:txBody>
      </p:sp>
      <p:grpSp>
        <p:nvGrpSpPr>
          <p:cNvPr id="461" name="Shape 461"/>
          <p:cNvGrpSpPr/>
          <p:nvPr/>
        </p:nvGrpSpPr>
        <p:grpSpPr>
          <a:xfrm>
            <a:off x="4676502" y="3875233"/>
            <a:ext cx="4443099" cy="2668630"/>
            <a:chOff x="5144000" y="2738025"/>
            <a:chExt cx="3688287" cy="2178676"/>
          </a:xfrm>
        </p:grpSpPr>
        <p:pic>
          <p:nvPicPr>
            <p:cNvPr id="462" name="Shape 462" descr="2017-05-24 (14)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43999" y="2738025"/>
              <a:ext cx="3688287" cy="217867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</p:pic>
        <p:cxnSp>
          <p:nvCxnSpPr>
            <p:cNvPr id="463" name="Shape 463"/>
            <p:cNvCxnSpPr/>
            <p:nvPr/>
          </p:nvCxnSpPr>
          <p:spPr>
            <a:xfrm>
              <a:off x="5624375" y="3276775"/>
              <a:ext cx="314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64" name="Shape 464"/>
            <p:cNvCxnSpPr/>
            <p:nvPr/>
          </p:nvCxnSpPr>
          <p:spPr>
            <a:xfrm>
              <a:off x="5187225" y="3327925"/>
              <a:ext cx="1595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65" name="Shape 465"/>
            <p:cNvCxnSpPr/>
            <p:nvPr/>
          </p:nvCxnSpPr>
          <p:spPr>
            <a:xfrm rot="10800000" flipH="1">
              <a:off x="5624375" y="4425425"/>
              <a:ext cx="1897500" cy="3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11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36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title"/>
          </p:nvPr>
        </p:nvSpPr>
        <p:spPr>
          <a:xfrm>
            <a:off x="0" y="151919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zh-TW" altLang="en-US" sz="3400" b="1" cap="all" dirty="0">
                <a:sym typeface="Microsoft JhengHei"/>
              </a:rPr>
              <a:t>安裝</a:t>
            </a:r>
            <a:r>
              <a:rPr kumimoji="1" lang="en-US" altLang="zh-TW" sz="3400" b="1" cap="all" dirty="0">
                <a:sym typeface="Microsoft JhengHei"/>
              </a:rPr>
              <a:t> Elasticsearch</a:t>
            </a:r>
            <a:endParaRPr kumimoji="1" lang="zh-TW" altLang="en-US" sz="3400" b="1" cap="all" dirty="0">
              <a:sym typeface="Microsoft JhengHei"/>
            </a:endParaRPr>
          </a:p>
        </p:txBody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415600" y="1410834"/>
            <a:ext cx="9081097" cy="1874456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yum remove java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rpm -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Uvh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jdk-8u131-linux-x64.rpm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rpm -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Uvh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elasticsearch-5.4.0.rpm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java -version</a:t>
            </a: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458867" y="3340280"/>
            <a:ext cx="5866000" cy="281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304792">
              <a:lnSpc>
                <a:spcPct val="150000"/>
              </a:lnSpc>
              <a:buFont typeface="Microsoft JhengHei"/>
              <a:buAutoNum type="arabicPeriod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移除 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java</a:t>
            </a:r>
          </a:p>
          <a:p>
            <a:pPr marL="609585" indent="-304792">
              <a:lnSpc>
                <a:spcPct val="150000"/>
              </a:lnSpc>
              <a:buFont typeface="Microsoft JhengHei"/>
              <a:buAutoNum type="arabicPeriod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安裝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升級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) java8</a:t>
            </a:r>
          </a:p>
          <a:p>
            <a:pPr marL="609585" indent="-304792">
              <a:lnSpc>
                <a:spcPct val="150000"/>
              </a:lnSpc>
              <a:buFont typeface="Microsoft JhengHei"/>
              <a:buAutoNum type="arabicPeriod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安裝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升級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altLang="zh-TW" sz="24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elasticsearch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 5.4.0.</a:t>
            </a:r>
          </a:p>
          <a:p>
            <a:pPr marL="609585" indent="-304792">
              <a:lnSpc>
                <a:spcPct val="150000"/>
              </a:lnSpc>
              <a:buFont typeface="Microsoft JhengHei"/>
              <a:buAutoNum type="arabicPeriod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看 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java 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版本</a:t>
            </a:r>
          </a:p>
        </p:txBody>
      </p:sp>
      <p:pic>
        <p:nvPicPr>
          <p:cNvPr id="473" name="Shape 473" descr="2017-05-24 (1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228" y="3626145"/>
            <a:ext cx="3160819" cy="19842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pic>
        <p:nvPicPr>
          <p:cNvPr id="474" name="Shape 474" descr="2017-05-24 (16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82" y="5610399"/>
            <a:ext cx="5285481" cy="9321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475" name="Shape 475"/>
          <p:cNvSpPr/>
          <p:nvPr/>
        </p:nvSpPr>
        <p:spPr>
          <a:xfrm>
            <a:off x="830900" y="5828667"/>
            <a:ext cx="1872800" cy="14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79496" y="6584156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37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08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0" y="35687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r>
              <a:rPr kumimoji="1" lang="zh-TW" altLang="en-US" sz="3400" b="1" cap="all" dirty="0">
                <a:sym typeface="Microsoft JhengHei"/>
              </a:rPr>
              <a:t>  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zh-TW" altLang="en-US" sz="3400" b="1" cap="all" dirty="0">
                <a:sym typeface="Microsoft JhengHei"/>
              </a:rPr>
              <a:t>設定</a:t>
            </a:r>
            <a:r>
              <a:rPr kumimoji="1" lang="en-US" altLang="zh-TW" sz="3400" b="1" cap="all" dirty="0">
                <a:sym typeface="Microsoft JhengHei"/>
              </a:rPr>
              <a:t> Elasticsearch</a:t>
            </a:r>
            <a:endParaRPr kumimoji="1" lang="zh-TW" altLang="en-US" sz="3400" b="1" cap="all" dirty="0">
              <a:sym typeface="Microsoft JhengHei"/>
            </a:endParaRPr>
          </a:p>
        </p:txBody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415600" y="1801867"/>
            <a:ext cx="9081097" cy="693139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vi 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sysconfig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elasticsearch</a:t>
            </a: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415599" y="2786182"/>
            <a:ext cx="5851867" cy="224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JAVA_HOME=/</a:t>
            </a:r>
            <a:r>
              <a:rPr lang="en-US" altLang="zh-TW" sz="2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usr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/bin/java</a:t>
            </a:r>
          </a:p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ES_JAVA_OPTS="-Xms2g -Xmx2g"</a:t>
            </a:r>
          </a:p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MAX_OPEN_FILES=65536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6096000" y="2786182"/>
            <a:ext cx="4538800" cy="224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Char char="●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JAVA_HOME</a:t>
            </a:r>
          </a:p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Char char="●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</a:t>
            </a: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使用的記憶體為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2G</a:t>
            </a:r>
          </a:p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Char char="●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設定系統最大檔案開啟數為</a:t>
            </a:r>
            <a:r>
              <a:rPr lang="en-US" altLang="zh-TW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65536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DFAFB2B-DAB6-41A2-A46F-97FF01BDEC16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38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04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zh-TW" altLang="en-US" sz="3400" b="1" cap="all" dirty="0">
                <a:sym typeface="Microsoft JhengHei"/>
              </a:rPr>
              <a:t>設定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endParaRPr kumimoji="1" lang="en-US" altLang="zh-TW" sz="3400" b="1" cap="all" dirty="0">
              <a:sym typeface="Microsoft JhengHei"/>
            </a:endParaRPr>
          </a:p>
        </p:txBody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337676" y="2867543"/>
            <a:ext cx="5202400" cy="2284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cluster.name: </a:t>
            </a:r>
            <a:r>
              <a:rPr lang="en-US" altLang="zh-TW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</a:t>
            </a:r>
            <a:r>
              <a:rPr lang="en-US" alt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-lab</a:t>
            </a:r>
          </a:p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network.host</a:t>
            </a:r>
            <a:r>
              <a:rPr lang="en-US" alt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0.0.0.0</a:t>
            </a:r>
          </a:p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bootstrap.memory_lock</a:t>
            </a:r>
            <a:r>
              <a:rPr lang="en-US" alt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false</a:t>
            </a:r>
          </a:p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bootstrap.system_call_filter</a:t>
            </a:r>
            <a:r>
              <a:rPr lang="en-US" alt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false</a:t>
            </a:r>
          </a:p>
        </p:txBody>
      </p:sp>
      <p:sp>
        <p:nvSpPr>
          <p:cNvPr id="490" name="Shape 490"/>
          <p:cNvSpPr txBox="1">
            <a:spLocks noGrp="1"/>
          </p:cNvSpPr>
          <p:nvPr>
            <p:ph type="body" idx="4294967295"/>
          </p:nvPr>
        </p:nvSpPr>
        <p:spPr>
          <a:xfrm>
            <a:off x="366216" y="1998663"/>
            <a:ext cx="9424170" cy="719317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vi 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elasticsearch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elasticsearch.yml</a:t>
            </a: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1" name="Shape 491"/>
          <p:cNvSpPr txBox="1">
            <a:spLocks noGrp="1"/>
          </p:cNvSpPr>
          <p:nvPr>
            <p:ph type="body" idx="4294967295"/>
          </p:nvPr>
        </p:nvSpPr>
        <p:spPr>
          <a:xfrm>
            <a:off x="5440143" y="2773361"/>
            <a:ext cx="4430757" cy="2284412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 </a:t>
            </a: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叢集名稱</a:t>
            </a:r>
          </a:p>
          <a:p>
            <a:pPr marL="609585" indent="-406390"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 </a:t>
            </a: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服務綁 </a:t>
            </a:r>
            <a:r>
              <a:rPr lang="en-US" alt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IP</a:t>
            </a:r>
          </a:p>
          <a:p>
            <a:pPr marL="609585" indent="-406390"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bootstrap.memory_lock</a:t>
            </a:r>
            <a:r>
              <a:rPr lang="en-US" alt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false &amp; </a:t>
            </a:r>
          </a:p>
          <a:p>
            <a:pPr marL="609585" indent="-406390"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bootstrap.system_call_filter</a:t>
            </a:r>
            <a:r>
              <a:rPr lang="en-US" alt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false</a:t>
            </a:r>
          </a:p>
          <a:p>
            <a:pPr marL="1219170" lvl="1" indent="-406390">
              <a:buClr>
                <a:schemeClr val="dk1"/>
              </a:buClr>
              <a:buSzPct val="100000"/>
              <a:buFont typeface="Microsoft JhengHei"/>
              <a:buAutoNum type="alphaLcPeriod"/>
            </a:pP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因為 </a:t>
            </a:r>
            <a:r>
              <a:rPr lang="en-US" alt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CentOS6 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不支援</a:t>
            </a:r>
            <a:r>
              <a:rPr lang="en-US" altLang="zh-TW" sz="18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setComp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，但 </a:t>
            </a:r>
            <a:r>
              <a:rPr lang="en-US" alt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ES5.2.0 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</a:t>
            </a:r>
            <a:r>
              <a:rPr lang="en-US" altLang="zh-TW" sz="18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bootstrap.system_call_filter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預設為 </a:t>
            </a:r>
            <a:r>
              <a:rPr lang="en-US" alt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true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，會導致 </a:t>
            </a:r>
            <a:r>
              <a:rPr lang="en-US" alt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 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啟動失敗</a:t>
            </a:r>
          </a:p>
          <a:p>
            <a:pPr marL="1219170" lvl="1" indent="-406390">
              <a:buClr>
                <a:schemeClr val="dk1"/>
              </a:buClr>
              <a:buSzPct val="100000"/>
              <a:buFont typeface="Microsoft JhengHei"/>
              <a:buAutoNum type="alphaLcPeriod"/>
            </a:pP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設定為 </a:t>
            </a:r>
            <a:r>
              <a:rPr lang="en-US" alt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false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79496" y="6584156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39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1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88730" y="593367"/>
            <a:ext cx="11287669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zh-TW" altLang="en-US" sz="3400" b="1" cap="all" dirty="0">
                <a:sym typeface="Microsoft JhengHei"/>
              </a:rPr>
              <a:t>大數據前言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0" y="1536633"/>
            <a:ext cx="12096206" cy="8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91054">
              <a:buSzPct val="100000"/>
            </a:pPr>
            <a:r>
              <a:rPr lang="zh-TW" altLang="en-US" sz="2933" dirty="0">
                <a:latin typeface="Microsoft JhengHei"/>
                <a:ea typeface="Microsoft JhengHei"/>
                <a:cs typeface="Microsoft JhengHei"/>
                <a:sym typeface="Microsoft JhengHei"/>
              </a:rPr>
              <a:t>指</a:t>
            </a:r>
            <a:r>
              <a:rPr lang="zh-TW" altLang="en-US" sz="2933" b="1" dirty="0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傳統資料處理應用軟體</a:t>
            </a:r>
            <a:r>
              <a:rPr lang="zh-TW" altLang="en-US" sz="2933" b="1" u="sng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不足</a:t>
            </a:r>
            <a:r>
              <a:rPr lang="zh-TW" altLang="en-US" sz="2933" dirty="0">
                <a:latin typeface="Microsoft JhengHei"/>
                <a:ea typeface="Microsoft JhengHei"/>
                <a:cs typeface="Microsoft JhengHei"/>
                <a:sym typeface="Microsoft JhengHei"/>
              </a:rPr>
              <a:t>以處理它們的</a:t>
            </a:r>
            <a:r>
              <a:rPr lang="zh-TW" altLang="en-US" sz="2933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</a:t>
            </a:r>
            <a:r>
              <a:rPr lang="zh-TW" altLang="en-US" sz="2933" dirty="0">
                <a:latin typeface="Microsoft JhengHei"/>
                <a:ea typeface="Microsoft JhengHei"/>
                <a:cs typeface="Microsoft JhengHei"/>
                <a:sym typeface="Microsoft JhengHei"/>
              </a:rPr>
              <a:t>或</a:t>
            </a:r>
            <a:r>
              <a:rPr lang="zh-TW" altLang="en-US" sz="2933" b="1" u="sng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複雜</a:t>
            </a:r>
            <a:r>
              <a:rPr lang="zh-TW" altLang="en-US" sz="2933" dirty="0"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zh-TW" altLang="en-US" sz="2933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資料集</a:t>
            </a:r>
            <a:r>
              <a:rPr lang="zh-TW" altLang="en-US" sz="2933" dirty="0">
                <a:latin typeface="Microsoft JhengHei"/>
                <a:ea typeface="Microsoft JhengHei"/>
                <a:cs typeface="Microsoft JhengHei"/>
                <a:sym typeface="Microsoft JhengHei"/>
              </a:rPr>
              <a:t>的術語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6274067" y="2967200"/>
            <a:ext cx="5106000" cy="99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457189">
              <a:buSzPct val="100000"/>
              <a:buChar char="➔"/>
            </a:pPr>
            <a:r>
              <a:rPr lang="zh-TW" altLang="en-US" sz="2400" b="1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不足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：空間不足、時間不夠、運算能量不夠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624700" y="4535367"/>
            <a:ext cx="5318900" cy="107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457189">
              <a:buSzPct val="100000"/>
              <a:buFont typeface="Microsoft JhengHei"/>
              <a:buChar char="➔"/>
            </a:pPr>
            <a:r>
              <a:rPr lang="zh-TW" altLang="en-US" sz="2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：資料容量大，所需的空間大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624700" y="2967200"/>
            <a:ext cx="5106000" cy="99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457189">
              <a:buSzPct val="100000"/>
              <a:buChar char="➔"/>
            </a:pPr>
            <a:r>
              <a:rPr lang="zh-TW" altLang="en-US" sz="2400" b="1" dirty="0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傳統資料處理應用軟體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：一般關聯式資料庫、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Excel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6274067" y="4616967"/>
            <a:ext cx="5106000" cy="99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457189">
              <a:buSzPct val="100000"/>
              <a:buFont typeface="Microsoft JhengHei"/>
              <a:buChar char="➔"/>
            </a:pPr>
            <a:r>
              <a:rPr lang="zh-TW" altLang="en-US" sz="2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複雜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：資料格式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樣式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，含有結構化與非結構化資料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065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zh-TW" altLang="en-US" sz="3400" b="1" cap="all" dirty="0">
                <a:sym typeface="Microsoft JhengHei"/>
              </a:rPr>
              <a:t>設定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endParaRPr kumimoji="1" lang="en-US" altLang="zh-TW" sz="3400" b="1" cap="all" dirty="0">
              <a:sym typeface="Microsoft JhengHei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324160" y="3095357"/>
            <a:ext cx="5202400" cy="2284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elasticsearch</a:t>
            </a:r>
            <a:r>
              <a:rPr lang="en-US" altLang="zh-TW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-       </a:t>
            </a:r>
            <a:r>
              <a:rPr lang="en-US" altLang="zh-TW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nofile</a:t>
            </a:r>
            <a:r>
              <a:rPr lang="en-US" altLang="zh-TW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65536</a:t>
            </a:r>
          </a:p>
          <a:p>
            <a:pPr marL="609585" indent="-406390">
              <a:lnSpc>
                <a:spcPct val="150000"/>
              </a:lnSpc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en-US" altLang="zh-TW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elasticsearch</a:t>
            </a:r>
            <a:r>
              <a:rPr lang="en-US" altLang="zh-TW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-       </a:t>
            </a:r>
            <a:r>
              <a:rPr lang="en-US" altLang="zh-TW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nproc</a:t>
            </a:r>
            <a:r>
              <a:rPr lang="en-US" altLang="zh-TW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2048</a:t>
            </a:r>
          </a:p>
        </p:txBody>
      </p:sp>
      <p:sp>
        <p:nvSpPr>
          <p:cNvPr id="498" name="Shape 498"/>
          <p:cNvSpPr txBox="1">
            <a:spLocks noGrp="1"/>
          </p:cNvSpPr>
          <p:nvPr>
            <p:ph type="body" idx="4294967295"/>
          </p:nvPr>
        </p:nvSpPr>
        <p:spPr>
          <a:xfrm>
            <a:off x="772510" y="2038297"/>
            <a:ext cx="6897189" cy="654004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vi 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/security/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limits.conf</a:t>
            </a: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99" name="Shape 499"/>
          <p:cNvGraphicFramePr/>
          <p:nvPr>
            <p:extLst/>
          </p:nvPr>
        </p:nvGraphicFramePr>
        <p:xfrm>
          <a:off x="5134674" y="3095357"/>
          <a:ext cx="5906800" cy="2864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7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帳號</a:t>
                      </a:r>
                    </a:p>
                  </a:txBody>
                  <a:tcPr marL="121900" marR="121900" marT="121900" marB="121900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限制類型</a:t>
                      </a:r>
                    </a:p>
                  </a:txBody>
                  <a:tcPr marL="121900" marR="121900" marT="121900" marB="121900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限制項目</a:t>
                      </a:r>
                    </a:p>
                  </a:txBody>
                  <a:tcPr marL="121900" marR="121900" marT="121900" marB="121900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限制值</a:t>
                      </a:r>
                    </a:p>
                  </a:txBody>
                  <a:tcPr marL="121900" marR="121900" marT="121900" marB="121900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9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user account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2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soft，hard和-，soft是警告設定。hard是嚴格設定。soft的值不能比hard大。用-表示同時設定了soft和hard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 u="sng">
                          <a:solidFill>
                            <a:schemeClr val="hlink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  <a:hlinkClick r:id="rId3"/>
                        </a:rPr>
                        <a:t>參考資料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3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nofile 是最大開檔數量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nproc 是最大的process數量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限制數量</a:t>
                      </a:r>
                    </a:p>
                  </a:txBody>
                  <a:tcPr marL="121900" marR="121900" marT="121900" marB="121900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elasticsearch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nofile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65536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elasticsearch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nproc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3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2048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40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68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zh-TW" altLang="en-US" sz="3400" b="1" cap="all" dirty="0">
                <a:sym typeface="Microsoft JhengHei"/>
              </a:rPr>
              <a:t>啟動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endParaRPr kumimoji="1" lang="en-US" altLang="zh-TW" sz="3400" b="1" cap="all" dirty="0">
              <a:sym typeface="Microsoft JhengHei"/>
            </a:endParaRP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715299" y="2054115"/>
            <a:ext cx="8680950" cy="1503036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service 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elasticsearch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restart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service 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elasticsearch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status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chkconfig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--add 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elasticsearch</a:t>
            </a: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6" name="Shape 506" descr="2017-05-24 (1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996" y="4113742"/>
            <a:ext cx="7251700" cy="16637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11650724" y="6524741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41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2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啟動後檢查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431364" y="1991053"/>
            <a:ext cx="9611269" cy="1189527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tail -20 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/log/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elasticsearch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/es-lab.log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service 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elasticsearch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status</a:t>
            </a: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3" name="Shape 513" descr="2017-05-24 (1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679" y="3576346"/>
            <a:ext cx="7929200" cy="28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10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42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37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Shape 523" descr="2017-05-24 (20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997" y="2782745"/>
            <a:ext cx="4267903" cy="35665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啟動後檢查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25962" y="1943761"/>
            <a:ext cx="8937406" cy="706202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netstat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-an | more</a:t>
            </a:r>
          </a:p>
          <a:p>
            <a:pPr>
              <a:lnSpc>
                <a:spcPct val="115000"/>
              </a:lnSpc>
              <a:buNone/>
            </a:pPr>
            <a:endParaRPr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43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30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啟動後檢查</a:t>
            </a:r>
          </a:p>
        </p:txBody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589026" y="1864931"/>
            <a:ext cx="8571646" cy="719264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curl -XGET 'http://localhost:9200'</a:t>
            </a:r>
            <a:b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None/>
            </a:pPr>
            <a:endParaRPr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1" name="Shape 531" descr="2017-05-24 (2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896" y="2756809"/>
            <a:ext cx="6344765" cy="36676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cxnSp>
        <p:nvCxnSpPr>
          <p:cNvPr id="532" name="Shape 532"/>
          <p:cNvCxnSpPr/>
          <p:nvPr/>
        </p:nvCxnSpPr>
        <p:spPr>
          <a:xfrm>
            <a:off x="3187167" y="3075567"/>
            <a:ext cx="37204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44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04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JSON format</a:t>
            </a:r>
          </a:p>
        </p:txBody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0" y="2297883"/>
            <a:ext cx="5454869" cy="349256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47693">
              <a:buFont typeface="Wingdings" panose="05000000000000000000" pitchFamily="2" charset="2"/>
              <a:buChar char="l"/>
            </a:pPr>
            <a:r>
              <a:rPr lang="zh-TW" dirty="0"/>
              <a:t>JSON（JavaScript Object Notation）屬於Javascript的一個子集，但格式定義方便使用，目前大部分程式語言都有支援JSON格式文件的讀寫</a:t>
            </a:r>
          </a:p>
          <a:p>
            <a:pPr>
              <a:buNone/>
            </a:pPr>
            <a:endParaRPr dirty="0"/>
          </a:p>
          <a:p>
            <a:pPr marL="647693">
              <a:buFont typeface="Wingdings" panose="05000000000000000000" pitchFamily="2" charset="2"/>
              <a:buChar char="l"/>
            </a:pPr>
            <a:r>
              <a:rPr lang="zh-TW" dirty="0"/>
              <a:t>JSON用於描述資料結構，有以下形式存在：</a:t>
            </a:r>
          </a:p>
          <a:p>
            <a:pPr marL="1047743" lvl="1">
              <a:buFont typeface="Wingdings" panose="05000000000000000000" pitchFamily="2" charset="2"/>
              <a:buChar char="l"/>
            </a:pPr>
            <a:r>
              <a:rPr lang="zh-TW" dirty="0"/>
              <a:t>物件（object）：一個物件以</a:t>
            </a:r>
            <a:r>
              <a:rPr lang="en-US" altLang="zh-TW" dirty="0"/>
              <a:t> </a:t>
            </a:r>
            <a:r>
              <a:rPr lang="zh-TW" dirty="0"/>
              <a:t>{開始，並以}結束。一個物件包含一系列非排序的名稱／值對，每個名稱／值對之間使用</a:t>
            </a:r>
            <a:r>
              <a:rPr lang="zh-TW" altLang="en-US" dirty="0">
                <a:latin typeface="微軟正黑體"/>
                <a:ea typeface="微軟正黑體"/>
              </a:rPr>
              <a:t>「</a:t>
            </a:r>
            <a:r>
              <a:rPr lang="zh-TW" dirty="0"/>
              <a:t>,</a:t>
            </a:r>
            <a:r>
              <a:rPr lang="zh-TW" altLang="en-US" dirty="0">
                <a:latin typeface="微軟正黑體"/>
                <a:ea typeface="微軟正黑體"/>
              </a:rPr>
              <a:t>」</a:t>
            </a:r>
            <a:r>
              <a:rPr lang="zh-TW" dirty="0"/>
              <a:t>分割。</a:t>
            </a:r>
          </a:p>
          <a:p>
            <a:pPr marL="1047743" lvl="1">
              <a:buFont typeface="Wingdings" panose="05000000000000000000" pitchFamily="2" charset="2"/>
              <a:buChar char="l"/>
            </a:pPr>
            <a:r>
              <a:rPr lang="zh-TW" dirty="0"/>
              <a:t>名稱／值（collection）：名稱和值之間使用</a:t>
            </a:r>
            <a:r>
              <a:rPr lang="zh-TW" altLang="en-US" dirty="0">
                <a:latin typeface="微軟正黑體"/>
                <a:ea typeface="微軟正黑體"/>
              </a:rPr>
              <a:t>「</a:t>
            </a:r>
            <a:r>
              <a:rPr lang="zh-TW" dirty="0"/>
              <a:t>：</a:t>
            </a:r>
            <a:r>
              <a:rPr lang="zh-TW" altLang="en-US" dirty="0">
                <a:latin typeface="微軟正黑體"/>
                <a:ea typeface="微軟正黑體"/>
              </a:rPr>
              <a:t>」</a:t>
            </a:r>
            <a:r>
              <a:rPr lang="zh-TW" dirty="0"/>
              <a:t>隔開，一般的形式是：</a:t>
            </a:r>
            <a:br>
              <a:rPr lang="zh-TW" dirty="0"/>
            </a:br>
            <a:r>
              <a:rPr lang="zh-TW" dirty="0"/>
              <a:t>{name:value}</a:t>
            </a:r>
          </a:p>
        </p:txBody>
      </p:sp>
      <p:sp>
        <p:nvSpPr>
          <p:cNvPr id="539" name="Shape 539"/>
          <p:cNvSpPr txBox="1">
            <a:spLocks noGrp="1"/>
          </p:cNvSpPr>
          <p:nvPr>
            <p:ph type="body" idx="2"/>
          </p:nvPr>
        </p:nvSpPr>
        <p:spPr>
          <a:xfrm>
            <a:off x="5770179" y="2124462"/>
            <a:ext cx="5439110" cy="400201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一個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ES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查詢的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JSON</a:t>
            </a:r>
          </a:p>
          <a:p>
            <a:pPr>
              <a:buNone/>
            </a:pP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{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"query": { 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"bool": { 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 "must": [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   { "match": { "title":   "Search"        }}, 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   { "match": { "content": "Elasticsearch" }}  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 ],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 "filter": [ 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   { "term":  { "status": "published" }}, 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   { "range": { "</a:t>
            </a:r>
            <a:r>
              <a:rPr lang="en-US" altLang="zh-TW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publish_date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": { "</a:t>
            </a:r>
            <a:r>
              <a:rPr lang="en-US" altLang="zh-TW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gte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": "2015-01-01" }}} 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 ]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}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 }</a:t>
            </a:r>
            <a:b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45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74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查詢</a:t>
            </a:r>
          </a:p>
        </p:txBody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257940" y="1820421"/>
            <a:ext cx="533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lnSpc>
                <a:spcPct val="200000"/>
              </a:lnSpc>
              <a:buFont typeface="Microsoft JhengHei"/>
              <a:buAutoNum type="arabicPeriod"/>
            </a:pPr>
            <a:r>
              <a:rPr lang="zh-TW" b="1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Query DSL: based on JSON</a:t>
            </a:r>
          </a:p>
          <a:p>
            <a:pPr marL="609585" indent="-304792">
              <a:lnSpc>
                <a:spcPct val="200000"/>
              </a:lnSpc>
              <a:buFont typeface="Microsoft JhengHei"/>
              <a:buAutoNum type="arabicPeriod"/>
            </a:pPr>
            <a:r>
              <a:rPr lang="zh-TW" b="1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QueryDSL分為 Query &amp; filter</a:t>
            </a:r>
          </a:p>
          <a:p>
            <a:pPr marL="609585" indent="-304792">
              <a:lnSpc>
                <a:spcPct val="200000"/>
              </a:lnSpc>
              <a:buFont typeface="Microsoft JhengHei"/>
              <a:buAutoNum type="arabicPeriod"/>
            </a:pPr>
            <a:r>
              <a:rPr lang="zh-TW" b="1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Query 會打分數</a:t>
            </a:r>
          </a:p>
          <a:p>
            <a:pPr marL="609585" indent="-304792">
              <a:lnSpc>
                <a:spcPct val="200000"/>
              </a:lnSpc>
              <a:buFont typeface="Microsoft JhengHei"/>
              <a:buAutoNum type="arabicPeriod"/>
            </a:pPr>
            <a:r>
              <a:rPr lang="zh-TW" b="1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 只看是否在要查的內容中</a:t>
            </a:r>
          </a:p>
          <a:p>
            <a:pPr marL="609585" indent="-304792">
              <a:lnSpc>
                <a:spcPct val="200000"/>
              </a:lnSpc>
              <a:buFont typeface="Microsoft JhengHei"/>
              <a:buAutoNum type="arabicPeriod"/>
            </a:pPr>
            <a:r>
              <a:rPr lang="zh-TW" b="1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full-text 需要analyzer，將查詢的關鍵字做斷字斷詞</a:t>
            </a:r>
          </a:p>
        </p:txBody>
      </p:sp>
      <p:grpSp>
        <p:nvGrpSpPr>
          <p:cNvPr id="547" name="Shape 547"/>
          <p:cNvGrpSpPr/>
          <p:nvPr/>
        </p:nvGrpSpPr>
        <p:grpSpPr>
          <a:xfrm>
            <a:off x="5661801" y="1066950"/>
            <a:ext cx="6114599" cy="5494565"/>
            <a:chOff x="4246350" y="800212"/>
            <a:chExt cx="4585949" cy="4120924"/>
          </a:xfrm>
        </p:grpSpPr>
        <p:pic>
          <p:nvPicPr>
            <p:cNvPr id="548" name="Shape 548" descr="2017-05-22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6350" y="800212"/>
              <a:ext cx="4585949" cy="412092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</p:pic>
        <p:grpSp>
          <p:nvGrpSpPr>
            <p:cNvPr id="549" name="Shape 549"/>
            <p:cNvGrpSpPr/>
            <p:nvPr/>
          </p:nvGrpSpPr>
          <p:grpSpPr>
            <a:xfrm>
              <a:off x="5162100" y="1262825"/>
              <a:ext cx="3197325" cy="2349550"/>
              <a:chOff x="5162100" y="1262825"/>
              <a:chExt cx="3197325" cy="2349550"/>
            </a:xfrm>
          </p:grpSpPr>
          <p:sp>
            <p:nvSpPr>
              <p:cNvPr id="550" name="Shape 550"/>
              <p:cNvSpPr/>
              <p:nvPr/>
            </p:nvSpPr>
            <p:spPr>
              <a:xfrm>
                <a:off x="5162100" y="2111350"/>
                <a:ext cx="911400" cy="2325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1" name="Shape 551"/>
              <p:cNvSpPr/>
              <p:nvPr/>
            </p:nvSpPr>
            <p:spPr>
              <a:xfrm>
                <a:off x="5162100" y="3379875"/>
                <a:ext cx="911400" cy="2325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7448025" y="1262825"/>
                <a:ext cx="911400" cy="2325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46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285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重要概念</a:t>
            </a:r>
          </a:p>
        </p:txBody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220717" y="1828799"/>
            <a:ext cx="4209393" cy="426303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altLang="zh-TW" sz="2400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index</a:t>
            </a:r>
          </a:p>
          <a:p>
            <a:pPr marL="647693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ES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將收到的資料存在index中</a:t>
            </a:r>
          </a:p>
          <a:p>
            <a:pPr marL="647693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從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RDB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的角度來看，index就像database</a:t>
            </a:r>
          </a:p>
          <a:p>
            <a:pPr marL="647693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ES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index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可能由一個或多個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Lucene index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構成</a:t>
            </a:r>
          </a:p>
        </p:txBody>
      </p:sp>
      <p:sp>
        <p:nvSpPr>
          <p:cNvPr id="558" name="Shape 558"/>
          <p:cNvSpPr txBox="1">
            <a:spLocks noGrp="1"/>
          </p:cNvSpPr>
          <p:nvPr>
            <p:ph type="body" idx="2"/>
          </p:nvPr>
        </p:nvSpPr>
        <p:spPr>
          <a:xfrm>
            <a:off x="5013434" y="1655379"/>
            <a:ext cx="5108028" cy="4436454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TW" sz="2400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type</a:t>
            </a:r>
          </a:p>
          <a:p>
            <a:pPr marL="64769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ocument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可以用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type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區分，不同的type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可以個別定義自己的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mapping</a:t>
            </a:r>
          </a:p>
        </p:txBody>
      </p:sp>
      <p:sp>
        <p:nvSpPr>
          <p:cNvPr id="559" name="Shape 559"/>
          <p:cNvSpPr/>
          <p:nvPr/>
        </p:nvSpPr>
        <p:spPr>
          <a:xfrm>
            <a:off x="4599067" y="3817233"/>
            <a:ext cx="5843600" cy="2718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2400"/>
              <a:t>Elasticsearch</a:t>
            </a:r>
          </a:p>
        </p:txBody>
      </p:sp>
      <p:sp>
        <p:nvSpPr>
          <p:cNvPr id="560" name="Shape 560"/>
          <p:cNvSpPr/>
          <p:nvPr/>
        </p:nvSpPr>
        <p:spPr>
          <a:xfrm>
            <a:off x="5343067" y="4453000"/>
            <a:ext cx="4355600" cy="1880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2400" dirty="0"/>
              <a:t>index: </a:t>
            </a:r>
            <a:r>
              <a:rPr lang="en-US" altLang="zh-TW" sz="2400" dirty="0" err="1"/>
              <a:t>my_index</a:t>
            </a:r>
            <a:endParaRPr lang="en-US" altLang="zh-TW" sz="2400" dirty="0"/>
          </a:p>
        </p:txBody>
      </p:sp>
      <p:sp>
        <p:nvSpPr>
          <p:cNvPr id="561" name="Shape 561"/>
          <p:cNvSpPr/>
          <p:nvPr/>
        </p:nvSpPr>
        <p:spPr>
          <a:xfrm>
            <a:off x="5748800" y="5075200"/>
            <a:ext cx="1555600" cy="879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1333"/>
              <a:t>type:my_type_1</a:t>
            </a:r>
          </a:p>
        </p:txBody>
      </p:sp>
      <p:sp>
        <p:nvSpPr>
          <p:cNvPr id="562" name="Shape 562"/>
          <p:cNvSpPr/>
          <p:nvPr/>
        </p:nvSpPr>
        <p:spPr>
          <a:xfrm>
            <a:off x="7412867" y="5075200"/>
            <a:ext cx="1555600" cy="879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1333"/>
              <a:t>type:my_type_2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8941200" y="5937350"/>
            <a:ext cx="1907200" cy="44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2400" dirty="0"/>
              <a:t>logical layout</a:t>
            </a:r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47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68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重要概念</a:t>
            </a:r>
          </a:p>
        </p:txBody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456167" y="1872245"/>
            <a:ext cx="533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TW" sz="2400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document</a:t>
            </a:r>
          </a:p>
          <a:p>
            <a:pPr>
              <a:lnSpc>
                <a:spcPct val="150000"/>
              </a:lnSpc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在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ES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中，每一筆資料就是一個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document</a:t>
            </a:r>
          </a:p>
          <a:p>
            <a:pPr>
              <a:lnSpc>
                <a:spcPct val="150000"/>
              </a:lnSpc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document 由 field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構成( key : value )</a:t>
            </a:r>
          </a:p>
          <a:p>
            <a:pPr>
              <a:lnSpc>
                <a:spcPct val="150000"/>
              </a:lnSpc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document 是 JSON 物件</a:t>
            </a:r>
          </a:p>
        </p:txBody>
      </p:sp>
      <p:sp>
        <p:nvSpPr>
          <p:cNvPr id="570" name="Shape 570"/>
          <p:cNvSpPr txBox="1">
            <a:spLocks noGrp="1"/>
          </p:cNvSpPr>
          <p:nvPr>
            <p:ph type="body" idx="2"/>
          </p:nvPr>
        </p:nvSpPr>
        <p:spPr>
          <a:xfrm>
            <a:off x="5600181" y="1836178"/>
            <a:ext cx="4896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TW" sz="2400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mapping</a:t>
            </a:r>
          </a:p>
          <a:p>
            <a:pPr>
              <a:lnSpc>
                <a:spcPct val="150000"/>
              </a:lnSpc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映射，可以對應到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RDB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table schema</a:t>
            </a:r>
          </a:p>
        </p:txBody>
      </p:sp>
      <p:sp>
        <p:nvSpPr>
          <p:cNvPr id="571" name="Shape 571"/>
          <p:cNvSpPr txBox="1"/>
          <p:nvPr/>
        </p:nvSpPr>
        <p:spPr>
          <a:xfrm>
            <a:off x="892767" y="4439433"/>
            <a:ext cx="9793200" cy="96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3200"/>
              <a:t>GET </a:t>
            </a:r>
            <a:r>
              <a:rPr lang="en-US" altLang="zh-TW" sz="3200" b="1">
                <a:solidFill>
                  <a:srgbClr val="FF0000"/>
                </a:solidFill>
              </a:rPr>
              <a:t>index_name</a:t>
            </a:r>
            <a:r>
              <a:rPr lang="en-US" altLang="zh-TW" sz="3200"/>
              <a:t>/</a:t>
            </a:r>
            <a:r>
              <a:rPr lang="en-US" altLang="zh-TW" sz="3200" b="1">
                <a:solidFill>
                  <a:srgbClr val="0000FF"/>
                </a:solidFill>
              </a:rPr>
              <a:t>type_name</a:t>
            </a:r>
            <a:r>
              <a:rPr lang="en-US" altLang="zh-TW" sz="3200"/>
              <a:t>/</a:t>
            </a:r>
            <a:r>
              <a:rPr lang="en-US" altLang="zh-TW" sz="3200" b="1">
                <a:solidFill>
                  <a:schemeClr val="accent1"/>
                </a:solidFill>
              </a:rPr>
              <a:t>document_id</a:t>
            </a: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48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42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Elasticsearch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重要概念</a:t>
            </a:r>
          </a:p>
        </p:txBody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415600" y="1615460"/>
            <a:ext cx="533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TW" sz="2400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node</a:t>
            </a:r>
          </a:p>
          <a:p>
            <a:pPr>
              <a:lnSpc>
                <a:spcPct val="150000"/>
              </a:lnSpc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ES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的服務實例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(instance)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就是一個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node</a:t>
            </a:r>
          </a:p>
        </p:txBody>
      </p:sp>
      <p:sp>
        <p:nvSpPr>
          <p:cNvPr id="578" name="Shape 578"/>
          <p:cNvSpPr txBox="1">
            <a:spLocks noGrp="1"/>
          </p:cNvSpPr>
          <p:nvPr>
            <p:ph type="body" idx="2"/>
          </p:nvPr>
        </p:nvSpPr>
        <p:spPr>
          <a:xfrm>
            <a:off x="6354333" y="1678523"/>
            <a:ext cx="533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alt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</a:t>
            </a:r>
            <a:r>
              <a:rPr lang="en-US" altLang="zh-TW" sz="2400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cluster</a:t>
            </a:r>
          </a:p>
          <a:p>
            <a:pPr>
              <a:lnSpc>
                <a:spcPct val="150000"/>
              </a:lnSpc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目前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(5.x)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版的 ES 可以應付大多數簡單的應用，如果資料量相當大，或者是考慮到資料的安全性時，可以啟動多個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ES 的實例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(instance)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在不同的主機上，形成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elasticsearch cluster，提供相對穩定的數據存放環境</a:t>
            </a:r>
          </a:p>
        </p:txBody>
      </p:sp>
      <p:grpSp>
        <p:nvGrpSpPr>
          <p:cNvPr id="579" name="Shape 579"/>
          <p:cNvGrpSpPr/>
          <p:nvPr/>
        </p:nvGrpSpPr>
        <p:grpSpPr>
          <a:xfrm>
            <a:off x="395333" y="2897633"/>
            <a:ext cx="6141600" cy="3043600"/>
            <a:chOff x="2110150" y="2578850"/>
            <a:chExt cx="4606200" cy="2282700"/>
          </a:xfrm>
        </p:grpSpPr>
        <p:grpSp>
          <p:nvGrpSpPr>
            <p:cNvPr id="580" name="Shape 580"/>
            <p:cNvGrpSpPr/>
            <p:nvPr/>
          </p:nvGrpSpPr>
          <p:grpSpPr>
            <a:xfrm>
              <a:off x="2110150" y="2578850"/>
              <a:ext cx="1420200" cy="2282700"/>
              <a:chOff x="2110150" y="2578850"/>
              <a:chExt cx="1420200" cy="2282700"/>
            </a:xfrm>
          </p:grpSpPr>
          <p:sp>
            <p:nvSpPr>
              <p:cNvPr id="581" name="Shape 581"/>
              <p:cNvSpPr/>
              <p:nvPr/>
            </p:nvSpPr>
            <p:spPr>
              <a:xfrm>
                <a:off x="2110150" y="2578850"/>
                <a:ext cx="1420200" cy="2282700"/>
              </a:xfrm>
              <a:prstGeom prst="rect">
                <a:avLst/>
              </a:prstGeom>
              <a:solidFill>
                <a:srgbClr val="FFE5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b" anchorCtr="0">
                <a:noAutofit/>
              </a:bodyPr>
              <a:lstStyle/>
              <a:p>
                <a:r>
                  <a:rPr lang="en-US" altLang="zh-TW" sz="2400"/>
                  <a:t>node 1</a:t>
                </a:r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2231900" y="2741175"/>
                <a:ext cx="1146300" cy="7305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b" anchorCtr="0">
                <a:noAutofit/>
              </a:bodyPr>
              <a:lstStyle/>
              <a:p>
                <a:r>
                  <a:rPr lang="en-US" altLang="zh-TW" dirty="0" err="1"/>
                  <a:t>my_index</a:t>
                </a:r>
                <a:endParaRPr lang="en-US" altLang="zh-TW" dirty="0"/>
              </a:p>
              <a:p>
                <a:r>
                  <a:rPr lang="en-US" altLang="zh-TW" dirty="0"/>
                  <a:t>shard 0</a:t>
                </a:r>
              </a:p>
              <a:p>
                <a:r>
                  <a:rPr lang="en-US" altLang="zh-TW" dirty="0"/>
                  <a:t>primary</a:t>
                </a:r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2231900" y="3664575"/>
                <a:ext cx="1146300" cy="730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b" anchorCtr="0">
                <a:noAutofit/>
              </a:bodyPr>
              <a:lstStyle/>
              <a:p>
                <a:r>
                  <a:rPr lang="en-US" altLang="zh-TW" dirty="0" err="1"/>
                  <a:t>my_index</a:t>
                </a:r>
                <a:endParaRPr lang="en-US" altLang="zh-TW" dirty="0"/>
              </a:p>
              <a:p>
                <a:r>
                  <a:rPr lang="en-US" altLang="zh-TW" dirty="0"/>
                  <a:t>shard 1</a:t>
                </a:r>
              </a:p>
              <a:p>
                <a:r>
                  <a:rPr lang="en-US" altLang="zh-TW" dirty="0"/>
                  <a:t>replica</a:t>
                </a:r>
              </a:p>
            </p:txBody>
          </p:sp>
        </p:grpSp>
        <p:grpSp>
          <p:nvGrpSpPr>
            <p:cNvPr id="584" name="Shape 584"/>
            <p:cNvGrpSpPr/>
            <p:nvPr/>
          </p:nvGrpSpPr>
          <p:grpSpPr>
            <a:xfrm>
              <a:off x="3703150" y="2578850"/>
              <a:ext cx="1420200" cy="2282700"/>
              <a:chOff x="2110150" y="2578850"/>
              <a:chExt cx="1420200" cy="2282700"/>
            </a:xfrm>
          </p:grpSpPr>
          <p:sp>
            <p:nvSpPr>
              <p:cNvPr id="585" name="Shape 585"/>
              <p:cNvSpPr/>
              <p:nvPr/>
            </p:nvSpPr>
            <p:spPr>
              <a:xfrm>
                <a:off x="2110150" y="2578850"/>
                <a:ext cx="1420200" cy="2282700"/>
              </a:xfrm>
              <a:prstGeom prst="rect">
                <a:avLst/>
              </a:prstGeom>
              <a:solidFill>
                <a:srgbClr val="FFE5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b" anchorCtr="0">
                <a:noAutofit/>
              </a:bodyPr>
              <a:lstStyle/>
              <a:p>
                <a:r>
                  <a:rPr lang="en-US" altLang="zh-TW" sz="2400"/>
                  <a:t>node 2</a:t>
                </a:r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2231900" y="2741175"/>
                <a:ext cx="1146300" cy="7305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b" anchorCtr="0">
                <a:noAutofit/>
              </a:bodyPr>
              <a:lstStyle/>
              <a:p>
                <a:r>
                  <a:rPr lang="en-US" altLang="zh-TW" dirty="0" err="1"/>
                  <a:t>my_index</a:t>
                </a:r>
                <a:endParaRPr lang="en-US" altLang="zh-TW" dirty="0"/>
              </a:p>
              <a:p>
                <a:r>
                  <a:rPr lang="en-US" altLang="zh-TW" dirty="0"/>
                  <a:t>shard 0</a:t>
                </a:r>
              </a:p>
              <a:p>
                <a:r>
                  <a:rPr lang="en-US" altLang="zh-TW" dirty="0"/>
                  <a:t>primary</a:t>
                </a:r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2231900" y="3664575"/>
                <a:ext cx="1146300" cy="730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b" anchorCtr="0">
                <a:noAutofit/>
              </a:bodyPr>
              <a:lstStyle/>
              <a:p>
                <a:r>
                  <a:rPr lang="en-US" altLang="zh-TW" dirty="0" err="1"/>
                  <a:t>my_index</a:t>
                </a:r>
                <a:endParaRPr lang="en-US" altLang="zh-TW" dirty="0"/>
              </a:p>
              <a:p>
                <a:r>
                  <a:rPr lang="en-US" altLang="zh-TW" dirty="0"/>
                  <a:t>shard 1</a:t>
                </a:r>
              </a:p>
              <a:p>
                <a:r>
                  <a:rPr lang="en-US" altLang="zh-TW" dirty="0"/>
                  <a:t>replica</a:t>
                </a:r>
              </a:p>
            </p:txBody>
          </p:sp>
        </p:grpSp>
        <p:grpSp>
          <p:nvGrpSpPr>
            <p:cNvPr id="588" name="Shape 588"/>
            <p:cNvGrpSpPr/>
            <p:nvPr/>
          </p:nvGrpSpPr>
          <p:grpSpPr>
            <a:xfrm>
              <a:off x="5296150" y="2578850"/>
              <a:ext cx="1420200" cy="2282700"/>
              <a:chOff x="2110150" y="2578850"/>
              <a:chExt cx="1420200" cy="2282700"/>
            </a:xfrm>
          </p:grpSpPr>
          <p:sp>
            <p:nvSpPr>
              <p:cNvPr id="589" name="Shape 589"/>
              <p:cNvSpPr/>
              <p:nvPr/>
            </p:nvSpPr>
            <p:spPr>
              <a:xfrm>
                <a:off x="2110150" y="2578850"/>
                <a:ext cx="1420200" cy="2282700"/>
              </a:xfrm>
              <a:prstGeom prst="rect">
                <a:avLst/>
              </a:prstGeom>
              <a:solidFill>
                <a:srgbClr val="FFE5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b" anchorCtr="0">
                <a:noAutofit/>
              </a:bodyPr>
              <a:lstStyle/>
              <a:p>
                <a:r>
                  <a:rPr lang="en-US" altLang="zh-TW" sz="2400"/>
                  <a:t>node 3</a:t>
                </a:r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2231900" y="2741175"/>
                <a:ext cx="1146300" cy="7305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b" anchorCtr="0">
                <a:noAutofit/>
              </a:bodyPr>
              <a:lstStyle/>
              <a:p>
                <a:r>
                  <a:rPr lang="en-US" altLang="zh-TW" dirty="0" err="1"/>
                  <a:t>my_index</a:t>
                </a:r>
                <a:endParaRPr lang="en-US" altLang="zh-TW" dirty="0"/>
              </a:p>
              <a:p>
                <a:r>
                  <a:rPr lang="en-US" altLang="zh-TW" dirty="0"/>
                  <a:t>shard 0</a:t>
                </a:r>
              </a:p>
              <a:p>
                <a:r>
                  <a:rPr lang="en-US" altLang="zh-TW" dirty="0"/>
                  <a:t>primary</a:t>
                </a:r>
              </a:p>
            </p:txBody>
          </p:sp>
          <p:sp>
            <p:nvSpPr>
              <p:cNvPr id="591" name="Shape 591"/>
              <p:cNvSpPr/>
              <p:nvPr/>
            </p:nvSpPr>
            <p:spPr>
              <a:xfrm>
                <a:off x="2231900" y="3664575"/>
                <a:ext cx="1146300" cy="730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b" anchorCtr="0">
                <a:noAutofit/>
              </a:bodyPr>
              <a:lstStyle/>
              <a:p>
                <a:r>
                  <a:rPr lang="en-US" altLang="zh-TW" dirty="0" err="1"/>
                  <a:t>my_index</a:t>
                </a:r>
                <a:endParaRPr lang="en-US" altLang="zh-TW" dirty="0"/>
              </a:p>
              <a:p>
                <a:r>
                  <a:rPr lang="en-US" altLang="zh-TW" dirty="0"/>
                  <a:t>shard 1</a:t>
                </a:r>
              </a:p>
              <a:p>
                <a:r>
                  <a:rPr lang="en-US" altLang="zh-TW" dirty="0"/>
                  <a:t>replica</a:t>
                </a:r>
              </a:p>
            </p:txBody>
          </p:sp>
        </p:grpSp>
      </p:grp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4B9BD36-7420-413E-BB8C-D5BC6396069E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49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02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 descr="2016092216412837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316" y="4765767"/>
            <a:ext cx="2873733" cy="166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75832" y="593367"/>
            <a:ext cx="11300568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zh-TW" altLang="en-US" sz="3400" b="1" cap="all" dirty="0">
                <a:sym typeface="Microsoft JhengHei"/>
              </a:rPr>
              <a:t>大數據前言 </a:t>
            </a:r>
            <a:r>
              <a:rPr kumimoji="1" lang="en-US" altLang="zh-TW" sz="3400" b="1" cap="all" dirty="0">
                <a:sym typeface="Microsoft JhengHei"/>
              </a:rPr>
              <a:t>- </a:t>
            </a:r>
            <a:r>
              <a:rPr kumimoji="1" lang="zh-TW" altLang="en-US" sz="3400" b="1" cap="all" dirty="0">
                <a:sym typeface="Microsoft JhengHei"/>
              </a:rPr>
              <a:t>數據儲存單位</a:t>
            </a:r>
          </a:p>
        </p:txBody>
      </p:sp>
      <p:pic>
        <p:nvPicPr>
          <p:cNvPr id="103" name="Shape 103" descr="2017-05-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7142" y="302593"/>
            <a:ext cx="3437172" cy="44793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04" name="Shape 104" descr="Free vector graphic: Dvd, Music, Disk, Compact, Disc, Cd - Fre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234" y="2093434"/>
            <a:ext cx="1954665" cy="193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 descr="File:HDD Heads.JP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32" y="4765767"/>
            <a:ext cx="2700937" cy="18006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106" name="Shape 106"/>
          <p:cNvSpPr txBox="1"/>
          <p:nvPr/>
        </p:nvSpPr>
        <p:spPr>
          <a:xfrm>
            <a:off x="3187167" y="2219867"/>
            <a:ext cx="3278946" cy="64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2400" dirty="0"/>
              <a:t>CD: 650MB ~ 900MB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3187166" y="2968733"/>
            <a:ext cx="3278947" cy="64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2400" dirty="0"/>
              <a:t>DVD: 4.3GB</a:t>
            </a:r>
            <a:r>
              <a:rPr lang="zh-TW" altLang="en-US" sz="2400" dirty="0"/>
              <a:t> </a:t>
            </a:r>
            <a:r>
              <a:rPr lang="en-US" altLang="zh-TW" sz="2400" dirty="0"/>
              <a:t>( 6x CD )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187167" y="3717583"/>
            <a:ext cx="2778000" cy="64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2400" dirty="0"/>
              <a:t>BD: 25GB</a:t>
            </a:r>
            <a:r>
              <a:rPr lang="zh-TW" altLang="en-US" sz="2400" dirty="0"/>
              <a:t>  </a:t>
            </a:r>
            <a:r>
              <a:rPr lang="en-US" altLang="zh-TW" sz="2400" dirty="0"/>
              <a:t>( </a:t>
            </a:r>
            <a:r>
              <a:rPr lang="zh-TW" altLang="en-US" sz="2400" dirty="0"/>
              <a:t>單層 </a:t>
            </a:r>
            <a:r>
              <a:rPr lang="en-US" altLang="zh-TW" sz="2400" dirty="0"/>
              <a:t>)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7175702" y="4743472"/>
            <a:ext cx="4509258" cy="64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zh-TW" altLang="en-US" sz="2400" dirty="0"/>
              <a:t>目前常用的從 </a:t>
            </a:r>
            <a:r>
              <a:rPr lang="en-US" altLang="zh-TW" sz="2400" dirty="0"/>
              <a:t>500G ~ 8T </a:t>
            </a:r>
            <a:r>
              <a:rPr lang="zh-TW" altLang="en-US" sz="2400" dirty="0"/>
              <a:t>不等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5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18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BBD73CC-2E5C-4351-BEC0-69F110383BDD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50</a:t>
            </a:fld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7" name="Shape 166"/>
          <p:cNvSpPr txBox="1">
            <a:spLocks/>
          </p:cNvSpPr>
          <p:nvPr/>
        </p:nvSpPr>
        <p:spPr>
          <a:xfrm>
            <a:off x="399845" y="1402670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SzPct val="100000"/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2pPr>
            <a:lvl3pPr lvl="2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3pPr>
            <a:lvl4pPr lvl="3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4pPr>
            <a:lvl5pPr lvl="4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5pPr>
            <a:lvl6pPr lvl="5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6pPr>
            <a:lvl7pPr lvl="6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7pPr>
            <a:lvl8pPr lvl="7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8pPr>
            <a:lvl9pPr lvl="8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9pPr>
          </a:lstStyle>
          <a:p>
            <a:pPr algn="l"/>
            <a:br>
              <a:rPr kumimoji="1" lang="en-US" altLang="zh-TW" b="1" cap="all" dirty="0">
                <a:sym typeface="Microsoft JhengHei"/>
              </a:rPr>
            </a:br>
            <a:r>
              <a:rPr kumimoji="1" lang="en-US" altLang="zh-TW" b="1" cap="all" dirty="0">
                <a:sym typeface="Microsoft JhengHei"/>
              </a:rPr>
              <a:t>ELK </a:t>
            </a:r>
            <a:r>
              <a:rPr kumimoji="1" lang="zh-TW" altLang="en-US" b="1" cap="all" dirty="0">
                <a:sym typeface="Microsoft JhengHei"/>
              </a:rPr>
              <a:t>介紹 </a:t>
            </a:r>
            <a:r>
              <a:rPr kumimoji="1" lang="en-US" altLang="zh-TW" b="1" cap="all" dirty="0">
                <a:sym typeface="Microsoft JhengHei"/>
              </a:rPr>
              <a:t>- </a:t>
            </a:r>
            <a:br>
              <a:rPr kumimoji="1" lang="en-US" altLang="zh-TW" b="1" cap="all" dirty="0">
                <a:sym typeface="Microsoft JhengHei"/>
              </a:rPr>
            </a:br>
            <a:r>
              <a:rPr kumimoji="1" lang="en-US" altLang="zh-TW" b="1" cap="all" dirty="0">
                <a:sym typeface="Microsoft JhengHei"/>
              </a:rPr>
              <a:t>LOGSTASH </a:t>
            </a:r>
            <a:r>
              <a:rPr kumimoji="1" lang="zh-TW" altLang="en-US" b="1" cap="all" dirty="0">
                <a:sym typeface="Microsoft JhengHei"/>
              </a:rPr>
              <a:t>系統安裝</a:t>
            </a:r>
            <a:endParaRPr kumimoji="1" lang="en-US" altLang="zh-TW" b="1" cap="all" dirty="0"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841026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>
            <a:spLocks noGrp="1"/>
          </p:cNvSpPr>
          <p:nvPr>
            <p:ph type="title"/>
          </p:nvPr>
        </p:nvSpPr>
        <p:spPr>
          <a:xfrm>
            <a:off x="511250" y="351183"/>
            <a:ext cx="6807167" cy="18516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ELK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介紹 </a:t>
            </a: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-</a:t>
            </a:r>
            <a:b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</a:b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</a:t>
            </a:r>
            <a:r>
              <a:rPr kumimoji="1" lang="en-US" altLang="zh-TW" sz="3400" cap="all" dirty="0" err="1">
                <a:solidFill>
                  <a:schemeClr val="accent1"/>
                </a:solidFill>
                <a:sym typeface="Microsoft JhengHei"/>
              </a:rPr>
              <a:t>Logstash</a:t>
            </a:r>
            <a:endParaRPr kumimoji="1" lang="en-US" altLang="zh-TW" sz="3400" cap="all" dirty="0">
              <a:solidFill>
                <a:schemeClr val="accent1"/>
              </a:solidFill>
              <a:sym typeface="Microsoft JhengHei"/>
            </a:endParaRPr>
          </a:p>
        </p:txBody>
      </p:sp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705834" y="2394133"/>
            <a:ext cx="6418000" cy="3436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zh-TW" dirty="0"/>
              <a:t>Good tool for ETL</a:t>
            </a:r>
          </a:p>
          <a:p>
            <a:r>
              <a:rPr lang="zh-TW" dirty="0"/>
              <a:t>Easy configuration</a:t>
            </a:r>
          </a:p>
          <a:p>
            <a:r>
              <a:rPr lang="zh-TW" dirty="0"/>
              <a:t>Schema data</a:t>
            </a:r>
          </a:p>
          <a:p>
            <a:r>
              <a:rPr lang="zh-TW" dirty="0"/>
              <a:t>Enrich data</a:t>
            </a:r>
          </a:p>
        </p:txBody>
      </p:sp>
      <p:sp>
        <p:nvSpPr>
          <p:cNvPr id="605" name="Shape 605"/>
          <p:cNvSpPr/>
          <p:nvPr/>
        </p:nvSpPr>
        <p:spPr>
          <a:xfrm>
            <a:off x="6445633" y="2832358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/>
              <a:t>ETL</a:t>
            </a:r>
          </a:p>
        </p:txBody>
      </p:sp>
      <p:sp>
        <p:nvSpPr>
          <p:cNvPr id="606" name="Shape 606"/>
          <p:cNvSpPr/>
          <p:nvPr/>
        </p:nvSpPr>
        <p:spPr>
          <a:xfrm>
            <a:off x="7858700" y="2102291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/>
              <a:t>easy config</a:t>
            </a:r>
          </a:p>
        </p:txBody>
      </p:sp>
      <p:sp>
        <p:nvSpPr>
          <p:cNvPr id="607" name="Shape 607"/>
          <p:cNvSpPr/>
          <p:nvPr/>
        </p:nvSpPr>
        <p:spPr>
          <a:xfrm>
            <a:off x="5039567" y="2102291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200" b="1" dirty="0"/>
              <a:t>schema</a:t>
            </a:r>
          </a:p>
        </p:txBody>
      </p:sp>
      <p:sp>
        <p:nvSpPr>
          <p:cNvPr id="608" name="Shape 608"/>
          <p:cNvSpPr/>
          <p:nvPr/>
        </p:nvSpPr>
        <p:spPr>
          <a:xfrm>
            <a:off x="5039567" y="3544691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/>
              <a:t>enrich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39BBD80-DBC7-42E2-8F17-D9F79F4CB8C2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51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80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>
            <a:spLocks noGrp="1"/>
          </p:cNvSpPr>
          <p:nvPr>
            <p:ph type="title"/>
          </p:nvPr>
        </p:nvSpPr>
        <p:spPr>
          <a:xfrm>
            <a:off x="0" y="341111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Logstash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的角色</a:t>
            </a:r>
          </a:p>
        </p:txBody>
      </p:sp>
      <p:pic>
        <p:nvPicPr>
          <p:cNvPr id="614" name="Shape 614" descr="logstas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841" y="2310893"/>
            <a:ext cx="5126432" cy="280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Shape 616" descr="2017-05-23.png"/>
          <p:cNvPicPr preferRelativeResize="0"/>
          <p:nvPr/>
        </p:nvPicPr>
        <p:blipFill rotWithShape="1">
          <a:blip r:embed="rId4">
            <a:alphaModFix/>
          </a:blip>
          <a:srcRect r="70402" b="17389"/>
          <a:stretch/>
        </p:blipFill>
        <p:spPr>
          <a:xfrm>
            <a:off x="820423" y="1891959"/>
            <a:ext cx="1463400" cy="42484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pic>
        <p:nvPicPr>
          <p:cNvPr id="617" name="Shape 617" descr="2017-05-23.png"/>
          <p:cNvPicPr preferRelativeResize="0"/>
          <p:nvPr/>
        </p:nvPicPr>
        <p:blipFill rotWithShape="1">
          <a:blip r:embed="rId4">
            <a:alphaModFix/>
          </a:blip>
          <a:srcRect l="76751" b="48880"/>
          <a:stretch/>
        </p:blipFill>
        <p:spPr>
          <a:xfrm>
            <a:off x="7852058" y="2194226"/>
            <a:ext cx="1463400" cy="30390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F166D12-4463-45C1-992D-7283CD228388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52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601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Logstash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架構</a:t>
            </a:r>
          </a:p>
        </p:txBody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113759" y="2187358"/>
            <a:ext cx="3466000" cy="2436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b="1" u="sng" dirty="0">
                <a:solidFill>
                  <a:schemeClr val="accent5"/>
                </a:solidFill>
              </a:rPr>
              <a:t>INPUT</a:t>
            </a:r>
          </a:p>
          <a:p>
            <a:pPr>
              <a:buClr>
                <a:srgbClr val="000000"/>
              </a:buClr>
              <a:buSzPct val="61111"/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從各種來源取得資料</a:t>
            </a:r>
          </a:p>
        </p:txBody>
      </p:sp>
      <p:sp>
        <p:nvSpPr>
          <p:cNvPr id="625" name="Shape 625"/>
          <p:cNvSpPr txBox="1">
            <a:spLocks noGrp="1"/>
          </p:cNvSpPr>
          <p:nvPr>
            <p:ph type="body" idx="4294967295"/>
          </p:nvPr>
        </p:nvSpPr>
        <p:spPr>
          <a:xfrm>
            <a:off x="3820630" y="2079913"/>
            <a:ext cx="3465512" cy="243522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b="1" u="sng" dirty="0">
                <a:solidFill>
                  <a:schemeClr val="accent5"/>
                </a:solidFill>
              </a:rPr>
              <a:t>FILTER</a:t>
            </a:r>
          </a:p>
          <a:p>
            <a:pPr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轉換、加工資料</a:t>
            </a:r>
          </a:p>
        </p:txBody>
      </p:sp>
      <p:sp>
        <p:nvSpPr>
          <p:cNvPr id="626" name="Shape 626"/>
          <p:cNvSpPr txBox="1">
            <a:spLocks noGrp="1"/>
          </p:cNvSpPr>
          <p:nvPr>
            <p:ph type="body" idx="4294967295"/>
          </p:nvPr>
        </p:nvSpPr>
        <p:spPr>
          <a:xfrm>
            <a:off x="7527013" y="2112472"/>
            <a:ext cx="3465512" cy="243522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zh-TW" b="1" u="sng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>
              <a:buNone/>
            </a:pPr>
            <a:r>
              <a:rPr lang="zh-TW" dirty="0">
                <a:latin typeface="Arial" panose="020B0604020202020204" pitchFamily="34" charset="0"/>
                <a:ea typeface="Microsoft JhengHei"/>
                <a:cs typeface="Arial" panose="020B0604020202020204" pitchFamily="34" charset="0"/>
                <a:sym typeface="Microsoft JhengHei"/>
              </a:rPr>
              <a:t>放到適當的儲存體</a:t>
            </a:r>
          </a:p>
        </p:txBody>
      </p:sp>
      <p:pic>
        <p:nvPicPr>
          <p:cNvPr id="624" name="Shape 624" descr="2017-05-22 (1).png"/>
          <p:cNvPicPr preferRelativeResize="0"/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1954" y="3297222"/>
            <a:ext cx="3718676" cy="243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 descr="2017-05-22 (2).png"/>
          <p:cNvPicPr preferRelativeResize="0"/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789135" y="3297222"/>
            <a:ext cx="3115800" cy="320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Shape 628" descr="2017-05-22 (3).png"/>
          <p:cNvPicPr preferRelativeResize="0"/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825995" y="3253482"/>
            <a:ext cx="3766121" cy="247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/>
          <p:nvPr/>
        </p:nvSpPr>
        <p:spPr>
          <a:xfrm>
            <a:off x="2389292" y="2187358"/>
            <a:ext cx="1314400" cy="582800"/>
          </a:xfrm>
          <a:prstGeom prst="striped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Shape 630"/>
          <p:cNvSpPr/>
          <p:nvPr/>
        </p:nvSpPr>
        <p:spPr>
          <a:xfrm>
            <a:off x="5657720" y="2187358"/>
            <a:ext cx="1314400" cy="582800"/>
          </a:xfrm>
          <a:prstGeom prst="striped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31" name="Shape 631" descr="basic_logstash_pipelin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3420" y="882408"/>
            <a:ext cx="5043031" cy="112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53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40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Shape 636"/>
          <p:cNvGrpSpPr/>
          <p:nvPr/>
        </p:nvGrpSpPr>
        <p:grpSpPr>
          <a:xfrm>
            <a:off x="4700167" y="3334633"/>
            <a:ext cx="5395100" cy="895600"/>
            <a:chOff x="1897425" y="3979825"/>
            <a:chExt cx="4046325" cy="671700"/>
          </a:xfrm>
        </p:grpSpPr>
        <p:sp>
          <p:nvSpPr>
            <p:cNvPr id="637" name="Shape 637"/>
            <p:cNvSpPr/>
            <p:nvPr/>
          </p:nvSpPr>
          <p:spPr>
            <a:xfrm>
              <a:off x="1897425" y="3980875"/>
              <a:ext cx="1599900" cy="669600"/>
            </a:xfrm>
            <a:prstGeom prst="homePlate">
              <a:avLst>
                <a:gd name="adj" fmla="val 50000"/>
              </a:avLst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2400"/>
                <a:t>Input</a:t>
              </a:r>
            </a:p>
          </p:txBody>
        </p:sp>
        <p:sp>
          <p:nvSpPr>
            <p:cNvPr id="638" name="Shape 638"/>
            <p:cNvSpPr/>
            <p:nvPr/>
          </p:nvSpPr>
          <p:spPr>
            <a:xfrm>
              <a:off x="3171775" y="3979825"/>
              <a:ext cx="1525500" cy="671700"/>
            </a:xfrm>
            <a:prstGeom prst="chevron">
              <a:avLst>
                <a:gd name="adj" fmla="val 50000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/>
                <a:t>filter</a:t>
              </a:r>
            </a:p>
          </p:txBody>
        </p:sp>
        <p:sp>
          <p:nvSpPr>
            <p:cNvPr id="639" name="Shape 639"/>
            <p:cNvSpPr/>
            <p:nvPr/>
          </p:nvSpPr>
          <p:spPr>
            <a:xfrm>
              <a:off x="4343850" y="3979825"/>
              <a:ext cx="1599900" cy="671700"/>
            </a:xfrm>
            <a:prstGeom prst="chevron">
              <a:avLst>
                <a:gd name="adj" fmla="val 50000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2400"/>
                <a:t>output</a:t>
              </a:r>
            </a:p>
          </p:txBody>
        </p:sp>
      </p:grpSp>
      <p:sp>
        <p:nvSpPr>
          <p:cNvPr id="640" name="Shape 640"/>
          <p:cNvSpPr/>
          <p:nvPr/>
        </p:nvSpPr>
        <p:spPr>
          <a:xfrm>
            <a:off x="1215333" y="1615349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406390" algn="ctr">
              <a:lnSpc>
                <a:spcPct val="115000"/>
              </a:lnSpc>
            </a:pPr>
            <a:r>
              <a:rPr lang="en-US" altLang="zh-TW" sz="2133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Apache</a:t>
            </a:r>
          </a:p>
        </p:txBody>
      </p:sp>
      <p:cxnSp>
        <p:nvCxnSpPr>
          <p:cNvPr id="641" name="Shape 641"/>
          <p:cNvCxnSpPr>
            <a:stCxn id="640" idx="3"/>
            <a:endCxn id="637" idx="1"/>
          </p:cNvCxnSpPr>
          <p:nvPr/>
        </p:nvCxnSpPr>
        <p:spPr>
          <a:xfrm>
            <a:off x="3137733" y="1881949"/>
            <a:ext cx="1562400" cy="19004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2" name="Shape 642"/>
          <p:cNvSpPr/>
          <p:nvPr/>
        </p:nvSpPr>
        <p:spPr>
          <a:xfrm>
            <a:off x="1215333" y="2333149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406390" algn="ctr">
              <a:lnSpc>
                <a:spcPct val="115000"/>
              </a:lnSpc>
            </a:pPr>
            <a:r>
              <a:rPr lang="en-US" altLang="zh-TW" sz="2133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log4j</a:t>
            </a:r>
          </a:p>
        </p:txBody>
      </p:sp>
      <p:sp>
        <p:nvSpPr>
          <p:cNvPr id="643" name="Shape 643"/>
          <p:cNvSpPr/>
          <p:nvPr/>
        </p:nvSpPr>
        <p:spPr>
          <a:xfrm>
            <a:off x="1215333" y="3145233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406390" algn="ctr">
              <a:lnSpc>
                <a:spcPct val="115000"/>
              </a:lnSpc>
            </a:pPr>
            <a:r>
              <a:rPr lang="en-US" altLang="zh-TW" sz="2133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syslog</a:t>
            </a:r>
          </a:p>
        </p:txBody>
      </p:sp>
      <p:sp>
        <p:nvSpPr>
          <p:cNvPr id="644" name="Shape 644"/>
          <p:cNvSpPr/>
          <p:nvPr/>
        </p:nvSpPr>
        <p:spPr>
          <a:xfrm>
            <a:off x="111600" y="3957167"/>
            <a:ext cx="30260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406390" algn="ctr">
              <a:lnSpc>
                <a:spcPct val="115000"/>
              </a:lnSpc>
            </a:pPr>
            <a:r>
              <a:rPr lang="en-US" altLang="zh-TW" sz="2133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/>
              </a:rPr>
              <a:t>Windows</a:t>
            </a:r>
            <a:r>
              <a:rPr lang="zh-TW" altLang="en-US" sz="2133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/>
              </a:rPr>
              <a:t>事件日誌</a:t>
            </a:r>
          </a:p>
        </p:txBody>
      </p:sp>
      <p:sp>
        <p:nvSpPr>
          <p:cNvPr id="645" name="Shape 645"/>
          <p:cNvSpPr/>
          <p:nvPr/>
        </p:nvSpPr>
        <p:spPr>
          <a:xfrm>
            <a:off x="1215333" y="4665200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406390" algn="ctr">
              <a:lnSpc>
                <a:spcPct val="115000"/>
              </a:lnSpc>
            </a:pPr>
            <a:r>
              <a:rPr lang="en-US" altLang="zh-TW" sz="2133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7"/>
              </a:rPr>
              <a:t>Filebeat</a:t>
            </a:r>
          </a:p>
        </p:txBody>
      </p:sp>
      <p:sp>
        <p:nvSpPr>
          <p:cNvPr id="646" name="Shape 646"/>
          <p:cNvSpPr/>
          <p:nvPr/>
        </p:nvSpPr>
        <p:spPr>
          <a:xfrm>
            <a:off x="1215333" y="5376567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203195" algn="ctr">
              <a:lnSpc>
                <a:spcPct val="115000"/>
              </a:lnSpc>
            </a:pPr>
            <a:r>
              <a:rPr lang="en-US" altLang="zh-TW" sz="2133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8"/>
              </a:rPr>
              <a:t>TCP</a:t>
            </a:r>
          </a:p>
        </p:txBody>
      </p:sp>
      <p:sp>
        <p:nvSpPr>
          <p:cNvPr id="647" name="Shape 647"/>
          <p:cNvSpPr/>
          <p:nvPr/>
        </p:nvSpPr>
        <p:spPr>
          <a:xfrm>
            <a:off x="1215333" y="6081033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203195" algn="ctr">
              <a:lnSpc>
                <a:spcPct val="115000"/>
              </a:lnSpc>
            </a:pPr>
            <a:r>
              <a:rPr lang="en-US" altLang="zh-TW" sz="2133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9"/>
              </a:rPr>
              <a:t>UDP</a:t>
            </a:r>
          </a:p>
        </p:txBody>
      </p:sp>
      <p:cxnSp>
        <p:nvCxnSpPr>
          <p:cNvPr id="648" name="Shape 648"/>
          <p:cNvCxnSpPr>
            <a:stCxn id="642" idx="3"/>
            <a:endCxn id="637" idx="1"/>
          </p:cNvCxnSpPr>
          <p:nvPr/>
        </p:nvCxnSpPr>
        <p:spPr>
          <a:xfrm>
            <a:off x="3137733" y="2599749"/>
            <a:ext cx="1562400" cy="11828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49" name="Shape 649"/>
          <p:cNvCxnSpPr>
            <a:stCxn id="643" idx="3"/>
            <a:endCxn id="637" idx="1"/>
          </p:cNvCxnSpPr>
          <p:nvPr/>
        </p:nvCxnSpPr>
        <p:spPr>
          <a:xfrm>
            <a:off x="3137733" y="3411833"/>
            <a:ext cx="1562400" cy="3708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0" name="Shape 650"/>
          <p:cNvCxnSpPr>
            <a:stCxn id="644" idx="3"/>
            <a:endCxn id="637" idx="1"/>
          </p:cNvCxnSpPr>
          <p:nvPr/>
        </p:nvCxnSpPr>
        <p:spPr>
          <a:xfrm rot="10800000" flipH="1">
            <a:off x="3137600" y="3782567"/>
            <a:ext cx="1562400" cy="4412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1" name="Shape 651"/>
          <p:cNvCxnSpPr>
            <a:stCxn id="645" idx="3"/>
            <a:endCxn id="637" idx="1"/>
          </p:cNvCxnSpPr>
          <p:nvPr/>
        </p:nvCxnSpPr>
        <p:spPr>
          <a:xfrm rot="10800000" flipH="1">
            <a:off x="3137733" y="3782600"/>
            <a:ext cx="1562400" cy="11492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2" name="Shape 652"/>
          <p:cNvCxnSpPr>
            <a:stCxn id="646" idx="3"/>
            <a:endCxn id="637" idx="1"/>
          </p:cNvCxnSpPr>
          <p:nvPr/>
        </p:nvCxnSpPr>
        <p:spPr>
          <a:xfrm rot="10800000" flipH="1">
            <a:off x="3137733" y="3782367"/>
            <a:ext cx="1562400" cy="18608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3" name="Shape 653"/>
          <p:cNvCxnSpPr>
            <a:stCxn id="647" idx="3"/>
            <a:endCxn id="637" idx="1"/>
          </p:cNvCxnSpPr>
          <p:nvPr/>
        </p:nvCxnSpPr>
        <p:spPr>
          <a:xfrm rot="10800000" flipH="1">
            <a:off x="3137733" y="3782433"/>
            <a:ext cx="1562400" cy="25652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54" name="Shape 654"/>
          <p:cNvSpPr txBox="1">
            <a:spLocks noGrp="1"/>
          </p:cNvSpPr>
          <p:nvPr>
            <p:ph type="title"/>
          </p:nvPr>
        </p:nvSpPr>
        <p:spPr>
          <a:xfrm>
            <a:off x="0" y="293813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Logstash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常見應用</a:t>
            </a:r>
            <a:r>
              <a:rPr kumimoji="1" lang="en-US" altLang="zh-TW" sz="3400" b="1" cap="all" dirty="0">
                <a:sym typeface="Microsoft JhengHei"/>
              </a:rPr>
              <a:t> =&gt;</a:t>
            </a:r>
            <a:r>
              <a:rPr kumimoji="1" lang="zh-TW" altLang="en-US" sz="3400" b="1" cap="all" dirty="0">
                <a:sym typeface="Microsoft JhengHei"/>
              </a:rPr>
              <a:t> </a:t>
            </a:r>
            <a:r>
              <a:rPr kumimoji="1" lang="en-US" altLang="zh-TW" sz="3400" b="1" cap="all" dirty="0">
                <a:sym typeface="Microsoft JhengHei"/>
              </a:rPr>
              <a:t>Logs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12FB126E-26D8-4EE4-931A-92DECFC7E9E9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54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36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/>
        </p:nvSpPr>
        <p:spPr>
          <a:xfrm>
            <a:off x="1066700" y="2748116"/>
            <a:ext cx="1922000" cy="471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L="609585" marR="406390" algn="ctr">
              <a:lnSpc>
                <a:spcPct val="115000"/>
              </a:lnSpc>
            </a:pPr>
            <a:r>
              <a:rPr lang="en-US" altLang="zh-TW" sz="1600" u="sng">
                <a:solidFill>
                  <a:srgbClr val="00A9E5"/>
                </a:solidFill>
                <a:hlinkClick r:id="rId3"/>
              </a:rPr>
              <a:t>Twitter</a:t>
            </a:r>
          </a:p>
        </p:txBody>
      </p:sp>
      <p:sp>
        <p:nvSpPr>
          <p:cNvPr id="660" name="Shape 660"/>
          <p:cNvSpPr/>
          <p:nvPr/>
        </p:nvSpPr>
        <p:spPr>
          <a:xfrm>
            <a:off x="768900" y="4424433"/>
            <a:ext cx="2517600" cy="471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406390" algn="ctr">
              <a:lnSpc>
                <a:spcPct val="115000"/>
              </a:lnSpc>
            </a:pPr>
            <a:r>
              <a:rPr lang="en-US" altLang="zh-TW" sz="1600" u="sng">
                <a:solidFill>
                  <a:srgbClr val="00A9E5"/>
                </a:solidFill>
                <a:hlinkClick r:id="rId4"/>
              </a:rPr>
              <a:t>HTTP requests</a:t>
            </a:r>
          </a:p>
        </p:txBody>
      </p:sp>
      <p:cxnSp>
        <p:nvCxnSpPr>
          <p:cNvPr id="661" name="Shape 661"/>
          <p:cNvCxnSpPr>
            <a:stCxn id="659" idx="2"/>
            <a:endCxn id="662" idx="1"/>
          </p:cNvCxnSpPr>
          <p:nvPr/>
        </p:nvCxnSpPr>
        <p:spPr>
          <a:xfrm rot="-5400000" flipH="1">
            <a:off x="2433100" y="2813916"/>
            <a:ext cx="448000" cy="1258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3" name="Shape 663"/>
          <p:cNvCxnSpPr>
            <a:stCxn id="660" idx="0"/>
            <a:endCxn id="662" idx="1"/>
          </p:cNvCxnSpPr>
          <p:nvPr/>
        </p:nvCxnSpPr>
        <p:spPr>
          <a:xfrm rot="-5400000">
            <a:off x="2278500" y="3416433"/>
            <a:ext cx="757200" cy="1258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664" name="Shape 664"/>
          <p:cNvGrpSpPr/>
          <p:nvPr/>
        </p:nvGrpSpPr>
        <p:grpSpPr>
          <a:xfrm>
            <a:off x="3286501" y="3219333"/>
            <a:ext cx="5395100" cy="895600"/>
            <a:chOff x="1897425" y="3979825"/>
            <a:chExt cx="4046325" cy="671700"/>
          </a:xfrm>
        </p:grpSpPr>
        <p:sp>
          <p:nvSpPr>
            <p:cNvPr id="662" name="Shape 662"/>
            <p:cNvSpPr/>
            <p:nvPr/>
          </p:nvSpPr>
          <p:spPr>
            <a:xfrm>
              <a:off x="1897425" y="3980875"/>
              <a:ext cx="1599900" cy="669600"/>
            </a:xfrm>
            <a:prstGeom prst="homePlate">
              <a:avLst>
                <a:gd name="adj" fmla="val 50000"/>
              </a:avLst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2400"/>
                <a:t>input</a:t>
              </a:r>
            </a:p>
          </p:txBody>
        </p:sp>
        <p:sp>
          <p:nvSpPr>
            <p:cNvPr id="665" name="Shape 665"/>
            <p:cNvSpPr/>
            <p:nvPr/>
          </p:nvSpPr>
          <p:spPr>
            <a:xfrm>
              <a:off x="3171775" y="3979825"/>
              <a:ext cx="1525500" cy="671700"/>
            </a:xfrm>
            <a:prstGeom prst="chevron">
              <a:avLst>
                <a:gd name="adj" fmla="val 50000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/>
                <a:t>filter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4343850" y="3981925"/>
              <a:ext cx="1599900" cy="669600"/>
            </a:xfrm>
            <a:prstGeom prst="chevron">
              <a:avLst>
                <a:gd name="adj" fmla="val 50000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2400"/>
                <a:t>output</a:t>
              </a:r>
            </a:p>
          </p:txBody>
        </p:sp>
      </p:grpSp>
      <p:sp>
        <p:nvSpPr>
          <p:cNvPr id="667" name="Shape 667"/>
          <p:cNvSpPr/>
          <p:nvPr/>
        </p:nvSpPr>
        <p:spPr>
          <a:xfrm>
            <a:off x="9643200" y="3352333"/>
            <a:ext cx="2133200" cy="629600"/>
          </a:xfrm>
          <a:prstGeom prst="chevron">
            <a:avLst>
              <a:gd name="adj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u="sng">
                <a:solidFill>
                  <a:schemeClr val="hlink"/>
                </a:solidFill>
                <a:hlinkClick r:id="rId5"/>
              </a:rPr>
              <a:t>Watcher</a:t>
            </a:r>
          </a:p>
        </p:txBody>
      </p:sp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zh-TW" altLang="en-US" sz="3400" b="1" cap="all" dirty="0">
                <a:sym typeface="Microsoft JhengHei"/>
              </a:rPr>
              <a:t>  </a:t>
            </a:r>
            <a:r>
              <a:rPr kumimoji="1" lang="en-US" altLang="zh-TW" sz="3400" b="1" cap="all" dirty="0">
                <a:sym typeface="Microsoft JhengHei"/>
              </a:rPr>
              <a:t>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zh-TW" altLang="en-US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Logstash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常見應用 </a:t>
            </a:r>
            <a:r>
              <a:rPr kumimoji="1" lang="en-US" altLang="zh-TW" sz="3400" b="1" cap="all" dirty="0">
                <a:sym typeface="Microsoft JhengHei"/>
              </a:rPr>
              <a:t>=&gt; Web</a:t>
            </a:r>
          </a:p>
        </p:txBody>
      </p:sp>
      <p:cxnSp>
        <p:nvCxnSpPr>
          <p:cNvPr id="669" name="Shape 669"/>
          <p:cNvCxnSpPr>
            <a:stCxn id="666" idx="3"/>
            <a:endCxn id="667" idx="1"/>
          </p:cNvCxnSpPr>
          <p:nvPr/>
        </p:nvCxnSpPr>
        <p:spPr>
          <a:xfrm rot="10800000" flipH="1">
            <a:off x="8681600" y="3667333"/>
            <a:ext cx="961600" cy="1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2A20A21-38F4-4904-A2A8-EE3AD568562E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55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34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Logstash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常見應用</a:t>
            </a:r>
            <a:r>
              <a:rPr kumimoji="1" lang="en-US" altLang="zh-TW" sz="3400" b="1" cap="all" dirty="0">
                <a:sym typeface="Microsoft JhengHei"/>
              </a:rPr>
              <a:t> =&gt; Data</a:t>
            </a:r>
            <a:r>
              <a:rPr kumimoji="1" lang="zh-TW" altLang="en-US" sz="3400" b="1" cap="all" dirty="0">
                <a:sym typeface="Microsoft JhengHei"/>
              </a:rPr>
              <a:t>、</a:t>
            </a:r>
            <a:r>
              <a:rPr kumimoji="1" lang="en-US" altLang="zh-TW" sz="3400" b="1" cap="all" dirty="0">
                <a:sym typeface="Microsoft JhengHei"/>
              </a:rPr>
              <a:t>Streams</a:t>
            </a:r>
          </a:p>
        </p:txBody>
      </p:sp>
      <p:grpSp>
        <p:nvGrpSpPr>
          <p:cNvPr id="675" name="Shape 675"/>
          <p:cNvGrpSpPr/>
          <p:nvPr/>
        </p:nvGrpSpPr>
        <p:grpSpPr>
          <a:xfrm>
            <a:off x="3348817" y="3334633"/>
            <a:ext cx="5395100" cy="895600"/>
            <a:chOff x="1897425" y="3979825"/>
            <a:chExt cx="4046325" cy="671700"/>
          </a:xfrm>
        </p:grpSpPr>
        <p:sp>
          <p:nvSpPr>
            <p:cNvPr id="676" name="Shape 676"/>
            <p:cNvSpPr/>
            <p:nvPr/>
          </p:nvSpPr>
          <p:spPr>
            <a:xfrm>
              <a:off x="1897425" y="3980875"/>
              <a:ext cx="1599900" cy="669600"/>
            </a:xfrm>
            <a:prstGeom prst="homePlate">
              <a:avLst>
                <a:gd name="adj" fmla="val 50000"/>
              </a:avLst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2400"/>
                <a:t>input</a:t>
              </a:r>
            </a:p>
          </p:txBody>
        </p:sp>
        <p:sp>
          <p:nvSpPr>
            <p:cNvPr id="677" name="Shape 677"/>
            <p:cNvSpPr/>
            <p:nvPr/>
          </p:nvSpPr>
          <p:spPr>
            <a:xfrm>
              <a:off x="3171775" y="3979825"/>
              <a:ext cx="1525500" cy="671700"/>
            </a:xfrm>
            <a:prstGeom prst="chevron">
              <a:avLst>
                <a:gd name="adj" fmla="val 50000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/>
                <a:t>filter</a:t>
              </a:r>
            </a:p>
          </p:txBody>
        </p:sp>
        <p:sp>
          <p:nvSpPr>
            <p:cNvPr id="678" name="Shape 678"/>
            <p:cNvSpPr/>
            <p:nvPr/>
          </p:nvSpPr>
          <p:spPr>
            <a:xfrm>
              <a:off x="4343850" y="3979825"/>
              <a:ext cx="1599900" cy="671700"/>
            </a:xfrm>
            <a:prstGeom prst="chevron">
              <a:avLst>
                <a:gd name="adj" fmla="val 50000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2400"/>
                <a:t>output</a:t>
              </a:r>
            </a:p>
          </p:txBody>
        </p:sp>
      </p:grpSp>
      <p:sp>
        <p:nvSpPr>
          <p:cNvPr id="679" name="Shape 679"/>
          <p:cNvSpPr/>
          <p:nvPr/>
        </p:nvSpPr>
        <p:spPr>
          <a:xfrm>
            <a:off x="558067" y="2765483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406390" algn="ctr">
              <a:lnSpc>
                <a:spcPct val="115000"/>
              </a:lnSpc>
            </a:pPr>
            <a:r>
              <a:rPr lang="en-US" altLang="zh-TW" sz="2133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JDBC</a:t>
            </a:r>
          </a:p>
        </p:txBody>
      </p:sp>
      <p:cxnSp>
        <p:nvCxnSpPr>
          <p:cNvPr id="680" name="Shape 680"/>
          <p:cNvCxnSpPr>
            <a:stCxn id="679" idx="3"/>
            <a:endCxn id="676" idx="1"/>
          </p:cNvCxnSpPr>
          <p:nvPr/>
        </p:nvCxnSpPr>
        <p:spPr>
          <a:xfrm>
            <a:off x="2480467" y="3032083"/>
            <a:ext cx="868400" cy="7504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1" name="Shape 681"/>
          <p:cNvSpPr/>
          <p:nvPr/>
        </p:nvSpPr>
        <p:spPr>
          <a:xfrm>
            <a:off x="9804367" y="2565549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406390" algn="ctr">
              <a:lnSpc>
                <a:spcPct val="115000"/>
              </a:lnSpc>
            </a:pPr>
            <a:r>
              <a:rPr lang="en-US" altLang="zh-TW" sz="2133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Kafka</a:t>
            </a:r>
          </a:p>
        </p:txBody>
      </p:sp>
      <p:sp>
        <p:nvSpPr>
          <p:cNvPr id="682" name="Shape 682"/>
          <p:cNvSpPr/>
          <p:nvPr/>
        </p:nvSpPr>
        <p:spPr>
          <a:xfrm>
            <a:off x="9804367" y="3377633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406390" algn="ctr">
              <a:lnSpc>
                <a:spcPct val="115000"/>
              </a:lnSpc>
            </a:pPr>
            <a:r>
              <a:rPr lang="en-US" altLang="zh-TW" u="sng" dirty="0" err="1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RabbitMQ</a:t>
            </a:r>
            <a:endParaRPr lang="en-US" altLang="zh-TW" u="sng" dirty="0"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  <a:hlinkClick r:id="rId5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9804333" y="4189700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406390" algn="ctr">
              <a:lnSpc>
                <a:spcPct val="115000"/>
              </a:lnSpc>
            </a:pPr>
            <a:r>
              <a:rPr lang="en-US" altLang="zh-TW" sz="16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/>
              </a:rPr>
              <a:t>AmazonSQS</a:t>
            </a:r>
          </a:p>
        </p:txBody>
      </p:sp>
      <p:sp>
        <p:nvSpPr>
          <p:cNvPr id="684" name="Shape 684"/>
          <p:cNvSpPr/>
          <p:nvPr/>
        </p:nvSpPr>
        <p:spPr>
          <a:xfrm>
            <a:off x="558067" y="3969349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203195" algn="ctr">
              <a:lnSpc>
                <a:spcPct val="115000"/>
              </a:lnSpc>
            </a:pPr>
            <a:r>
              <a:rPr lang="en-US" altLang="zh-TW" sz="2133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7"/>
              </a:rPr>
              <a:t>TCP</a:t>
            </a:r>
          </a:p>
        </p:txBody>
      </p:sp>
      <p:sp>
        <p:nvSpPr>
          <p:cNvPr id="685" name="Shape 685"/>
          <p:cNvSpPr/>
          <p:nvPr/>
        </p:nvSpPr>
        <p:spPr>
          <a:xfrm>
            <a:off x="558067" y="4939067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203195" algn="ctr">
              <a:lnSpc>
                <a:spcPct val="115000"/>
              </a:lnSpc>
            </a:pPr>
            <a:r>
              <a:rPr lang="en-US" altLang="zh-TW" sz="2133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8"/>
              </a:rPr>
              <a:t>UDP</a:t>
            </a:r>
          </a:p>
        </p:txBody>
      </p:sp>
      <p:cxnSp>
        <p:nvCxnSpPr>
          <p:cNvPr id="686" name="Shape 686"/>
          <p:cNvCxnSpPr>
            <a:stCxn id="684" idx="3"/>
            <a:endCxn id="676" idx="1"/>
          </p:cNvCxnSpPr>
          <p:nvPr/>
        </p:nvCxnSpPr>
        <p:spPr>
          <a:xfrm rot="10800000" flipH="1">
            <a:off x="2480467" y="3782349"/>
            <a:ext cx="868400" cy="453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87" name="Shape 687"/>
          <p:cNvCxnSpPr>
            <a:stCxn id="685" idx="3"/>
            <a:endCxn id="676" idx="1"/>
          </p:cNvCxnSpPr>
          <p:nvPr/>
        </p:nvCxnSpPr>
        <p:spPr>
          <a:xfrm rot="10800000" flipH="1">
            <a:off x="2480467" y="3782467"/>
            <a:ext cx="868400" cy="14232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8" name="Shape 688"/>
          <p:cNvSpPr/>
          <p:nvPr/>
        </p:nvSpPr>
        <p:spPr>
          <a:xfrm>
            <a:off x="9804333" y="5001767"/>
            <a:ext cx="1922400" cy="53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marR="406390" algn="ctr">
              <a:lnSpc>
                <a:spcPct val="115000"/>
              </a:lnSpc>
            </a:pPr>
            <a:r>
              <a:rPr lang="en-US" altLang="zh-TW" sz="16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9"/>
              </a:rPr>
              <a:t>ZeroMQ</a:t>
            </a:r>
          </a:p>
        </p:txBody>
      </p:sp>
      <p:cxnSp>
        <p:nvCxnSpPr>
          <p:cNvPr id="689" name="Shape 689"/>
          <p:cNvCxnSpPr>
            <a:stCxn id="678" idx="3"/>
            <a:endCxn id="681" idx="1"/>
          </p:cNvCxnSpPr>
          <p:nvPr/>
        </p:nvCxnSpPr>
        <p:spPr>
          <a:xfrm rot="10800000" flipH="1">
            <a:off x="8743916" y="2832033"/>
            <a:ext cx="1060400" cy="9504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0" name="Shape 690"/>
          <p:cNvCxnSpPr>
            <a:endCxn id="682" idx="1"/>
          </p:cNvCxnSpPr>
          <p:nvPr/>
        </p:nvCxnSpPr>
        <p:spPr>
          <a:xfrm rot="10800000" flipH="1">
            <a:off x="8743967" y="3644233"/>
            <a:ext cx="1060400" cy="13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1" name="Shape 691"/>
          <p:cNvCxnSpPr>
            <a:stCxn id="678" idx="3"/>
            <a:endCxn id="683" idx="1"/>
          </p:cNvCxnSpPr>
          <p:nvPr/>
        </p:nvCxnSpPr>
        <p:spPr>
          <a:xfrm>
            <a:off x="8743916" y="3782433"/>
            <a:ext cx="1060400" cy="6740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2" name="Shape 692"/>
          <p:cNvCxnSpPr>
            <a:stCxn id="678" idx="3"/>
            <a:endCxn id="688" idx="1"/>
          </p:cNvCxnSpPr>
          <p:nvPr/>
        </p:nvCxnSpPr>
        <p:spPr>
          <a:xfrm>
            <a:off x="8743916" y="3782433"/>
            <a:ext cx="1060400" cy="14860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34E63452-9F16-4905-8BF5-1B1D03C9ADC5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56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36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>
            <a:spLocks noGrp="1"/>
          </p:cNvSpPr>
          <p:nvPr>
            <p:ph type="title"/>
          </p:nvPr>
        </p:nvSpPr>
        <p:spPr>
          <a:xfrm>
            <a:off x="0" y="35687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zh-TW" altLang="en-US" sz="3400" b="1" cap="all" dirty="0">
                <a:sym typeface="Microsoft JhengHei"/>
              </a:rPr>
              <a:t>下載 </a:t>
            </a:r>
            <a:r>
              <a:rPr kumimoji="1" lang="en-US" altLang="zh-TW" sz="3400" b="1" cap="all" dirty="0" err="1">
                <a:sym typeface="Microsoft JhengHei"/>
              </a:rPr>
              <a:t>Logstash</a:t>
            </a:r>
            <a:endParaRPr kumimoji="1" lang="en-US" altLang="zh-TW" sz="3400" b="1" cap="all" dirty="0">
              <a:sym typeface="Microsoft JhengHei"/>
            </a:endParaRPr>
          </a:p>
        </p:txBody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415600" y="1685500"/>
            <a:ext cx="9146411" cy="1861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89457">
              <a:lnSpc>
                <a:spcPct val="150000"/>
              </a:lnSpc>
              <a:buClr>
                <a:srgbClr val="FFFFFF"/>
              </a:buClr>
              <a:buSzPct val="100000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wget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altLang="zh-TW" sz="2400" b="1" u="sng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https://artifacts.elastic.co/downloads/logstash/logstash-5.4.0.rpm</a:t>
            </a:r>
            <a: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>
              <a:lnSpc>
                <a:spcPct val="150000"/>
              </a:lnSpc>
              <a:buNone/>
            </a:pPr>
            <a:endParaRPr sz="2400" b="1" dirty="0">
              <a:solidFill>
                <a:srgbClr val="FFFFFF"/>
              </a:solidFill>
            </a:endParaRPr>
          </a:p>
        </p:txBody>
      </p:sp>
      <p:pic>
        <p:nvPicPr>
          <p:cNvPr id="699" name="Shape 699" descr="2017-05-24 (2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3875233"/>
            <a:ext cx="8733669" cy="20729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57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67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>
            <a:spLocks noGrp="1"/>
          </p:cNvSpPr>
          <p:nvPr>
            <p:ph type="title"/>
          </p:nvPr>
        </p:nvSpPr>
        <p:spPr>
          <a:xfrm>
            <a:off x="0" y="262281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Logstash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安裝</a:t>
            </a:r>
          </a:p>
        </p:txBody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415600" y="1631416"/>
            <a:ext cx="7500491" cy="1237981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rpm -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Uvh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logstash-5.4.0.rpm</a:t>
            </a:r>
          </a:p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initctl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start 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logstash</a:t>
            </a:r>
            <a:b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6" name="Shape 706" descr="logstash-install.png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00067" y="3725067"/>
            <a:ext cx="10734189" cy="28305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707" name="Shape 707"/>
          <p:cNvSpPr/>
          <p:nvPr/>
        </p:nvSpPr>
        <p:spPr>
          <a:xfrm>
            <a:off x="620067" y="5394633"/>
            <a:ext cx="5642800" cy="104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08" name="Shape 708" descr="2017-05-24 (3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509" y="3024467"/>
            <a:ext cx="5232451" cy="5812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8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58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74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0" y="230749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logstash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安裝後測試</a:t>
            </a:r>
          </a:p>
        </p:txBody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415600" y="1553833"/>
            <a:ext cx="9081097" cy="159927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cd 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/share/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logstash</a:t>
            </a: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bin/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logstash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-e 'input { stdin { } } output { 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stdout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{} }'</a:t>
            </a:r>
            <a:b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5" name="Shape 715" descr="2017-05-24 (24).png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29449" y="3569900"/>
            <a:ext cx="11133099" cy="27057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cxnSp>
        <p:nvCxnSpPr>
          <p:cNvPr id="716" name="Shape 716"/>
          <p:cNvCxnSpPr/>
          <p:nvPr/>
        </p:nvCxnSpPr>
        <p:spPr>
          <a:xfrm>
            <a:off x="2393467" y="3708033"/>
            <a:ext cx="4054000" cy="1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17" name="Shape 717"/>
          <p:cNvSpPr/>
          <p:nvPr/>
        </p:nvSpPr>
        <p:spPr>
          <a:xfrm>
            <a:off x="570467" y="5630267"/>
            <a:ext cx="4154400" cy="59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59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1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kumimoji="1" lang="zh-TW" altLang="en-US" sz="3400" b="1" cap="all" dirty="0">
                <a:sym typeface="Microsoft JhengHei"/>
              </a:rPr>
              <a:t>  大數據前言 </a:t>
            </a:r>
            <a:r>
              <a:rPr kumimoji="1" lang="en-US" altLang="zh-TW" sz="3400" b="1" cap="all" dirty="0">
                <a:sym typeface="Microsoft JhengHei"/>
              </a:rPr>
              <a:t>- 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  Life of Big Data Technologies</a:t>
            </a:r>
          </a:p>
        </p:txBody>
      </p:sp>
      <p:sp>
        <p:nvSpPr>
          <p:cNvPr id="115" name="Shape 115"/>
          <p:cNvSpPr/>
          <p:nvPr/>
        </p:nvSpPr>
        <p:spPr>
          <a:xfrm>
            <a:off x="733333" y="2184609"/>
            <a:ext cx="1303600" cy="103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6400" b="1" dirty="0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生</a:t>
            </a:r>
          </a:p>
        </p:txBody>
      </p:sp>
      <p:sp>
        <p:nvSpPr>
          <p:cNvPr id="116" name="Shape 116"/>
          <p:cNvSpPr/>
          <p:nvPr/>
        </p:nvSpPr>
        <p:spPr>
          <a:xfrm>
            <a:off x="2260600" y="2184609"/>
            <a:ext cx="1303600" cy="103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6400" b="1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流</a:t>
            </a:r>
          </a:p>
        </p:txBody>
      </p:sp>
      <p:sp>
        <p:nvSpPr>
          <p:cNvPr id="117" name="Shape 117"/>
          <p:cNvSpPr/>
          <p:nvPr/>
        </p:nvSpPr>
        <p:spPr>
          <a:xfrm>
            <a:off x="3787867" y="2184609"/>
            <a:ext cx="1303600" cy="103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6400" b="1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蒐</a:t>
            </a:r>
          </a:p>
        </p:txBody>
      </p:sp>
      <p:sp>
        <p:nvSpPr>
          <p:cNvPr id="118" name="Shape 118"/>
          <p:cNvSpPr/>
          <p:nvPr/>
        </p:nvSpPr>
        <p:spPr>
          <a:xfrm>
            <a:off x="3787867" y="3677691"/>
            <a:ext cx="1303600" cy="1032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64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存</a:t>
            </a:r>
          </a:p>
        </p:txBody>
      </p:sp>
      <p:sp>
        <p:nvSpPr>
          <p:cNvPr id="119" name="Shape 119"/>
          <p:cNvSpPr/>
          <p:nvPr/>
        </p:nvSpPr>
        <p:spPr>
          <a:xfrm>
            <a:off x="5315133" y="3677691"/>
            <a:ext cx="1303600" cy="1032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64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</a:t>
            </a:r>
          </a:p>
        </p:txBody>
      </p:sp>
      <p:sp>
        <p:nvSpPr>
          <p:cNvPr id="120" name="Shape 120"/>
          <p:cNvSpPr/>
          <p:nvPr/>
        </p:nvSpPr>
        <p:spPr>
          <a:xfrm>
            <a:off x="6842400" y="3677691"/>
            <a:ext cx="1303600" cy="1032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64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算</a:t>
            </a:r>
          </a:p>
        </p:txBody>
      </p:sp>
      <p:sp>
        <p:nvSpPr>
          <p:cNvPr id="121" name="Shape 121"/>
          <p:cNvSpPr/>
          <p:nvPr/>
        </p:nvSpPr>
        <p:spPr>
          <a:xfrm>
            <a:off x="6842400" y="5170775"/>
            <a:ext cx="1303600" cy="103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6400" b="1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析</a:t>
            </a:r>
          </a:p>
        </p:txBody>
      </p:sp>
      <p:sp>
        <p:nvSpPr>
          <p:cNvPr id="122" name="Shape 122"/>
          <p:cNvSpPr/>
          <p:nvPr/>
        </p:nvSpPr>
        <p:spPr>
          <a:xfrm>
            <a:off x="8369667" y="5170775"/>
            <a:ext cx="1303600" cy="103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6400" b="1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</a:t>
            </a:r>
          </a:p>
        </p:txBody>
      </p:sp>
      <p:sp>
        <p:nvSpPr>
          <p:cNvPr id="123" name="Shape 123"/>
          <p:cNvSpPr/>
          <p:nvPr/>
        </p:nvSpPr>
        <p:spPr>
          <a:xfrm>
            <a:off x="9896933" y="5170775"/>
            <a:ext cx="1303600" cy="103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zh-TW" altLang="en-US" sz="6400" b="1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看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6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27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zh-TW" altLang="en-US" sz="3400" b="1" cap="all" dirty="0">
                <a:sym typeface="Microsoft JhengHei"/>
              </a:rPr>
              <a:t>除了</a:t>
            </a:r>
            <a:r>
              <a:rPr kumimoji="1" lang="en-US" altLang="zh-TW" sz="3400" b="1" cap="all" dirty="0" err="1">
                <a:sym typeface="Microsoft JhengHei"/>
              </a:rPr>
              <a:t>Logstash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，還有</a:t>
            </a:r>
            <a:r>
              <a:rPr kumimoji="1" lang="en-US" altLang="zh-TW" sz="3400" b="1" cap="all" dirty="0">
                <a:sym typeface="Microsoft JhengHei"/>
              </a:rPr>
              <a:t>Beats</a:t>
            </a:r>
          </a:p>
        </p:txBody>
      </p:sp>
      <p:pic>
        <p:nvPicPr>
          <p:cNvPr id="723" name="Shape 723" descr="2017-05-22 (4).png"/>
          <p:cNvPicPr preferRelativeResize="0"/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15600" y="2625634"/>
            <a:ext cx="9045303" cy="19691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26A5C4D-3129-48A5-BBA0-1974A75CA2B2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60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57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44E0EF5-7DFC-4155-BEE2-AE1379095BED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61</a:t>
            </a:fld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" name="Shape 166"/>
          <p:cNvSpPr txBox="1">
            <a:spLocks/>
          </p:cNvSpPr>
          <p:nvPr/>
        </p:nvSpPr>
        <p:spPr>
          <a:xfrm>
            <a:off x="399845" y="1402670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SzPct val="100000"/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2pPr>
            <a:lvl3pPr lvl="2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3pPr>
            <a:lvl4pPr lvl="3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4pPr>
            <a:lvl5pPr lvl="4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5pPr>
            <a:lvl6pPr lvl="5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6pPr>
            <a:lvl7pPr lvl="6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7pPr>
            <a:lvl8pPr lvl="7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8pPr>
            <a:lvl9pPr lvl="8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9pPr>
          </a:lstStyle>
          <a:p>
            <a:pPr algn="l"/>
            <a:br>
              <a:rPr kumimoji="1" lang="en-US" altLang="zh-TW" b="1" cap="all" dirty="0">
                <a:sym typeface="Microsoft JhengHei"/>
              </a:rPr>
            </a:br>
            <a:r>
              <a:rPr kumimoji="1" lang="en-US" altLang="zh-TW" b="1" cap="all" dirty="0">
                <a:sym typeface="Microsoft JhengHei"/>
              </a:rPr>
              <a:t>ELK </a:t>
            </a:r>
            <a:r>
              <a:rPr kumimoji="1" lang="zh-TW" altLang="en-US" b="1" cap="all" dirty="0">
                <a:sym typeface="Microsoft JhengHei"/>
              </a:rPr>
              <a:t>介紹 </a:t>
            </a:r>
            <a:r>
              <a:rPr kumimoji="1" lang="en-US" altLang="zh-TW" b="1" cap="all" dirty="0">
                <a:sym typeface="Microsoft JhengHei"/>
              </a:rPr>
              <a:t>- </a:t>
            </a:r>
            <a:br>
              <a:rPr kumimoji="1" lang="en-US" altLang="zh-TW" b="1" cap="all" dirty="0">
                <a:sym typeface="Microsoft JhengHei"/>
              </a:rPr>
            </a:br>
            <a:r>
              <a:rPr kumimoji="1" lang="en-US" altLang="zh-TW" b="1" cap="all" dirty="0">
                <a:sym typeface="Microsoft JhengHei"/>
              </a:rPr>
              <a:t>KIBANA </a:t>
            </a:r>
            <a:r>
              <a:rPr kumimoji="1" lang="zh-TW" altLang="en-US" b="1" cap="all" dirty="0">
                <a:sym typeface="Microsoft JhengHei"/>
              </a:rPr>
              <a:t>系統安裝</a:t>
            </a:r>
            <a:endParaRPr kumimoji="1" lang="en-US" altLang="zh-TW" b="1" cap="all" dirty="0"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52375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>
            <a:spLocks noGrp="1"/>
          </p:cNvSpPr>
          <p:nvPr>
            <p:ph type="title"/>
          </p:nvPr>
        </p:nvSpPr>
        <p:spPr>
          <a:xfrm>
            <a:off x="0" y="542533"/>
            <a:ext cx="6807167" cy="18516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ELK</a:t>
            </a:r>
            <a:r>
              <a:rPr kumimoji="1" lang="zh-TW" altLang="en-US" sz="3400" cap="all" dirty="0">
                <a:solidFill>
                  <a:schemeClr val="accent1"/>
                </a:solidFill>
                <a:sym typeface="Microsoft JhengHei"/>
              </a:rPr>
              <a:t>介紹 </a:t>
            </a: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-</a:t>
            </a:r>
            <a:b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</a:br>
            <a:r>
              <a:rPr kumimoji="1" lang="en-US" altLang="zh-TW" sz="3400" cap="all" dirty="0">
                <a:solidFill>
                  <a:schemeClr val="accent1"/>
                </a:solidFill>
                <a:sym typeface="Microsoft JhengHei"/>
              </a:rPr>
              <a:t>    </a:t>
            </a:r>
            <a:r>
              <a:rPr kumimoji="1" lang="en-US" altLang="zh-TW" sz="3400" cap="all" dirty="0" err="1">
                <a:solidFill>
                  <a:schemeClr val="accent1"/>
                </a:solidFill>
                <a:sym typeface="Microsoft JhengHei"/>
              </a:rPr>
              <a:t>Kibana</a:t>
            </a:r>
            <a:endParaRPr kumimoji="1" lang="en-US" altLang="zh-TW" sz="3400" cap="all" dirty="0">
              <a:solidFill>
                <a:schemeClr val="accent1"/>
              </a:solidFill>
              <a:sym typeface="Microsoft JhengHei"/>
            </a:endParaRPr>
          </a:p>
        </p:txBody>
      </p:sp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389300" y="2552098"/>
            <a:ext cx="6418000" cy="3436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zh-TW" dirty="0"/>
              <a:t>Very good tool for knowing your data</a:t>
            </a:r>
          </a:p>
          <a:p>
            <a:r>
              <a:rPr lang="zh-TW" dirty="0"/>
              <a:t>Debug for ES RESTful API</a:t>
            </a:r>
          </a:p>
          <a:p>
            <a:r>
              <a:rPr lang="zh-TW" dirty="0"/>
              <a:t>Dashboard</a:t>
            </a:r>
          </a:p>
        </p:txBody>
      </p:sp>
      <p:sp>
        <p:nvSpPr>
          <p:cNvPr id="736" name="Shape 736"/>
          <p:cNvSpPr/>
          <p:nvPr/>
        </p:nvSpPr>
        <p:spPr>
          <a:xfrm>
            <a:off x="6641584" y="3387069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1600" b="1"/>
              <a:t>data discovery</a:t>
            </a:r>
          </a:p>
        </p:txBody>
      </p:sp>
      <p:sp>
        <p:nvSpPr>
          <p:cNvPr id="737" name="Shape 737"/>
          <p:cNvSpPr/>
          <p:nvPr/>
        </p:nvSpPr>
        <p:spPr>
          <a:xfrm>
            <a:off x="8063984" y="4090569"/>
            <a:ext cx="17168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1333" b="1"/>
              <a:t>Dashboard</a:t>
            </a:r>
          </a:p>
        </p:txBody>
      </p:sp>
      <p:sp>
        <p:nvSpPr>
          <p:cNvPr id="738" name="Shape 738"/>
          <p:cNvSpPr/>
          <p:nvPr/>
        </p:nvSpPr>
        <p:spPr>
          <a:xfrm>
            <a:off x="6641584" y="4829469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/>
              <a:t>dev tool</a:t>
            </a:r>
          </a:p>
        </p:txBody>
      </p:sp>
      <p:sp>
        <p:nvSpPr>
          <p:cNvPr id="739" name="Shape 739"/>
          <p:cNvSpPr/>
          <p:nvPr/>
        </p:nvSpPr>
        <p:spPr>
          <a:xfrm>
            <a:off x="5260251" y="4090569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1600" b="1"/>
              <a:t>data visualize</a:t>
            </a:r>
          </a:p>
        </p:txBody>
      </p:sp>
      <p:sp>
        <p:nvSpPr>
          <p:cNvPr id="740" name="Shape 740"/>
          <p:cNvSpPr/>
          <p:nvPr/>
        </p:nvSpPr>
        <p:spPr>
          <a:xfrm>
            <a:off x="8063984" y="2648169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/>
              <a:t>index mgt</a:t>
            </a:r>
          </a:p>
        </p:txBody>
      </p:sp>
      <p:sp>
        <p:nvSpPr>
          <p:cNvPr id="741" name="Shape 741"/>
          <p:cNvSpPr/>
          <p:nvPr/>
        </p:nvSpPr>
        <p:spPr>
          <a:xfrm>
            <a:off x="6641584" y="1944669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b="1"/>
              <a:t>time series</a:t>
            </a:r>
          </a:p>
        </p:txBody>
      </p:sp>
      <p:sp>
        <p:nvSpPr>
          <p:cNvPr id="742" name="Shape 742"/>
          <p:cNvSpPr/>
          <p:nvPr/>
        </p:nvSpPr>
        <p:spPr>
          <a:xfrm>
            <a:off x="5260251" y="2648169"/>
            <a:ext cx="1767600" cy="1442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1467" b="1"/>
              <a:t>embedded graph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62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55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Kibana</a:t>
            </a:r>
            <a:r>
              <a:rPr kumimoji="1" lang="en-US" altLang="zh-TW" sz="3400" b="1" cap="all" dirty="0">
                <a:sym typeface="Microsoft JhengHei"/>
              </a:rPr>
              <a:t> =&gt; Dashboard</a:t>
            </a:r>
          </a:p>
        </p:txBody>
      </p:sp>
      <p:pic>
        <p:nvPicPr>
          <p:cNvPr id="748" name="Shape 748" descr="kibana-screenshot-aspot-v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93" y="2031218"/>
            <a:ext cx="7057343" cy="4270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1BCAE0F-C90B-46BA-A618-B78439E23569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63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440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Kibana</a:t>
            </a:r>
            <a:r>
              <a:rPr kumimoji="1" lang="en-US" altLang="zh-TW" sz="3400" b="1" cap="all" dirty="0">
                <a:sym typeface="Microsoft JhengHei"/>
              </a:rPr>
              <a:t> =&gt; Geo data in Maps</a:t>
            </a:r>
          </a:p>
        </p:txBody>
      </p:sp>
      <p:pic>
        <p:nvPicPr>
          <p:cNvPr id="755" name="Shape 755" descr="kibana-ge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157" y="2111406"/>
            <a:ext cx="6848162" cy="40759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E69AD4C-3DD7-4ACE-ACEF-015FD1C2A368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64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Kibana</a:t>
            </a:r>
            <a:r>
              <a:rPr kumimoji="1" lang="en-US" altLang="zh-TW" sz="3400" b="1" cap="all" dirty="0">
                <a:sym typeface="Microsoft JhengHei"/>
              </a:rPr>
              <a:t> =&gt; Time series</a:t>
            </a:r>
          </a:p>
        </p:txBody>
      </p:sp>
      <p:pic>
        <p:nvPicPr>
          <p:cNvPr id="762" name="Shape 762" descr="kibana-timeseri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110" y="2111678"/>
            <a:ext cx="6340701" cy="38599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90ABEE6-6E17-4105-B373-B9628BC2A524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65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93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Kibana</a:t>
            </a:r>
            <a:r>
              <a:rPr kumimoji="1" lang="en-US" altLang="zh-TW" sz="3400" b="1" cap="all" dirty="0">
                <a:sym typeface="Microsoft JhengHei"/>
              </a:rPr>
              <a:t> =&gt; Dev Tools</a:t>
            </a:r>
          </a:p>
        </p:txBody>
      </p:sp>
      <p:pic>
        <p:nvPicPr>
          <p:cNvPr id="769" name="Shape 769" descr="kibana-dev-tool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909" y="2051320"/>
            <a:ext cx="7532702" cy="41348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BB6FF8A-40EB-41ED-95BA-BCE7E6F7B5C8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66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196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Kibana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如何與 </a:t>
            </a:r>
            <a:r>
              <a:rPr kumimoji="1" lang="en-US" altLang="zh-TW" sz="3400" b="1" cap="all" dirty="0">
                <a:sym typeface="Microsoft JhengHei"/>
              </a:rPr>
              <a:t>ES</a:t>
            </a:r>
            <a:r>
              <a:rPr kumimoji="1" lang="zh-TW" altLang="en-US" sz="3400" b="1" cap="all" dirty="0">
                <a:sym typeface="Microsoft JhengHei"/>
              </a:rPr>
              <a:t> 協同</a:t>
            </a:r>
          </a:p>
        </p:txBody>
      </p:sp>
      <p:pic>
        <p:nvPicPr>
          <p:cNvPr id="776" name="Shape 776" descr="logstas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26" y="2046477"/>
            <a:ext cx="5827700" cy="3189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777" name="Shape 777" descr="kibana-screenshot-aspot-v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793" y="2046477"/>
            <a:ext cx="5337935" cy="29892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cxnSp>
        <p:nvCxnSpPr>
          <p:cNvPr id="778" name="Shape 778"/>
          <p:cNvCxnSpPr>
            <a:cxnSpLocks/>
          </p:cNvCxnSpPr>
          <p:nvPr/>
        </p:nvCxnSpPr>
        <p:spPr>
          <a:xfrm>
            <a:off x="5348411" y="3582125"/>
            <a:ext cx="105938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7EABD2A-5512-49EE-8D75-B13F66133962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67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89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zh-TW" altLang="en-US" sz="3400" b="1" cap="all" dirty="0">
                <a:sym typeface="Microsoft JhengHei"/>
              </a:rPr>
              <a:t>下載 </a:t>
            </a:r>
            <a:r>
              <a:rPr kumimoji="1" lang="en-US" altLang="zh-TW" sz="3400" b="1" cap="all" dirty="0" err="1">
                <a:sym typeface="Microsoft JhengHei"/>
              </a:rPr>
              <a:t>Kibana</a:t>
            </a:r>
            <a:r>
              <a:rPr kumimoji="1" lang="en-US" altLang="zh-TW" sz="3400" b="1" cap="all" dirty="0">
                <a:sym typeface="Microsoft JhengHei"/>
              </a:rPr>
              <a:t> </a:t>
            </a:r>
          </a:p>
        </p:txBody>
      </p:sp>
      <p:sp>
        <p:nvSpPr>
          <p:cNvPr id="786" name="Shape 786"/>
          <p:cNvSpPr txBox="1">
            <a:spLocks noGrp="1"/>
          </p:cNvSpPr>
          <p:nvPr>
            <p:ph type="body" idx="1"/>
          </p:nvPr>
        </p:nvSpPr>
        <p:spPr>
          <a:xfrm>
            <a:off x="415600" y="1963413"/>
            <a:ext cx="11360800" cy="1861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89457">
              <a:lnSpc>
                <a:spcPct val="150000"/>
              </a:lnSpc>
              <a:buClr>
                <a:srgbClr val="FFFFFF"/>
              </a:buClr>
              <a:buSzPct val="100000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wget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altLang="zh-TW" sz="2400" b="1" u="sng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https://artifacts.elastic.co/downloads/kibana/kibana-5.4.0-x86_64.rpm</a:t>
            </a:r>
          </a:p>
          <a:p>
            <a:pPr>
              <a:lnSpc>
                <a:spcPct val="150000"/>
              </a:lnSpc>
              <a:buNone/>
            </a:pPr>
            <a:endParaRPr sz="2400" b="1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None/>
            </a:pPr>
            <a:endParaRPr sz="2400" b="1" dirty="0">
              <a:solidFill>
                <a:srgbClr val="FFFFFF"/>
              </a:solidFill>
            </a:endParaRPr>
          </a:p>
        </p:txBody>
      </p:sp>
      <p:pic>
        <p:nvPicPr>
          <p:cNvPr id="787" name="Shape 787" descr="2017-05-24 (25).png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15599" y="4065013"/>
            <a:ext cx="11360797" cy="22829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68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38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Kibana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安裝</a:t>
            </a:r>
          </a:p>
        </p:txBody>
      </p:sp>
      <p:sp>
        <p:nvSpPr>
          <p:cNvPr id="793" name="Shape 793"/>
          <p:cNvSpPr txBox="1">
            <a:spLocks noGrp="1"/>
          </p:cNvSpPr>
          <p:nvPr>
            <p:ph type="body" idx="1"/>
          </p:nvPr>
        </p:nvSpPr>
        <p:spPr>
          <a:xfrm>
            <a:off x="415600" y="2092213"/>
            <a:ext cx="8062194" cy="643344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rpm -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Uvh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kibana-5.4.0-x86_64.rpm</a:t>
            </a: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4" name="Shape 794" descr="2017-05-24 (2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3245008"/>
            <a:ext cx="9081097" cy="15568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69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30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25932" y="593367"/>
            <a:ext cx="11450467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zh-TW" altLang="en-US" sz="3400" b="1" cap="all" dirty="0">
                <a:sym typeface="Microsoft JhengHei"/>
              </a:rPr>
              <a:t>大數據前言 </a:t>
            </a:r>
            <a:r>
              <a:rPr kumimoji="1" lang="en-US" altLang="zh-TW" sz="3400" b="1" cap="all" dirty="0">
                <a:sym typeface="Microsoft JhengHei"/>
              </a:rPr>
              <a:t>- 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Life of Big Data Technologies</a:t>
            </a:r>
          </a:p>
        </p:txBody>
      </p:sp>
      <p:graphicFrame>
        <p:nvGraphicFramePr>
          <p:cNvPr id="130" name="Shape 130"/>
          <p:cNvGraphicFramePr/>
          <p:nvPr>
            <p:extLst/>
          </p:nvPr>
        </p:nvGraphicFramePr>
        <p:xfrm>
          <a:off x="295532" y="2009064"/>
          <a:ext cx="11725803" cy="402825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2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2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2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2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26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630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1733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32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生</a:t>
                      </a:r>
                    </a:p>
                  </a:txBody>
                  <a:tcPr marL="121900" marR="121900" marT="121900" marB="1219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32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流</a:t>
                      </a:r>
                    </a:p>
                  </a:txBody>
                  <a:tcPr marL="121900" marR="121900" marT="121900" marB="1219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3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蒐</a:t>
                      </a:r>
                    </a:p>
                  </a:txBody>
                  <a:tcPr marL="121900" marR="121900" marT="121900" marB="1219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3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存</a:t>
                      </a:r>
                    </a:p>
                  </a:txBody>
                  <a:tcPr marL="121900" marR="121900" marT="121900" marB="1219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3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取</a:t>
                      </a:r>
                    </a:p>
                  </a:txBody>
                  <a:tcPr marL="121900" marR="121900" marT="121900" marB="1219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3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算</a:t>
                      </a:r>
                    </a:p>
                  </a:txBody>
                  <a:tcPr marL="121900" marR="121900" marT="121900" marB="1219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3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析</a:t>
                      </a:r>
                    </a:p>
                  </a:txBody>
                  <a:tcPr marL="121900" marR="121900" marT="121900" marB="1219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3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用</a:t>
                      </a:r>
                    </a:p>
                  </a:txBody>
                  <a:tcPr marL="121900" marR="121900" marT="121900" marB="1219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3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看</a:t>
                      </a:r>
                    </a:p>
                  </a:txBody>
                  <a:tcPr marL="121900" marR="121900" marT="121900" marB="121900" anchor="ctr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2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5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資料源</a:t>
                      </a:r>
                    </a:p>
                  </a:txBody>
                  <a:tcPr marL="121900" marR="121900" marT="121900" marB="1219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5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協定</a:t>
                      </a:r>
                    </a:p>
                  </a:txBody>
                  <a:tcPr marL="121900" marR="121900" marT="121900" marB="1219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5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前處理</a:t>
                      </a:r>
                    </a:p>
                  </a:txBody>
                  <a:tcPr marL="121900" marR="121900" marT="121900" marB="1219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5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儲存</a:t>
                      </a:r>
                    </a:p>
                  </a:txBody>
                  <a:tcPr marL="121900" marR="121900" marT="121900" marB="1219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5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取用</a:t>
                      </a:r>
                    </a:p>
                  </a:txBody>
                  <a:tcPr marL="121900" marR="121900" marT="121900" marB="1219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5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資料處理</a:t>
                      </a:r>
                    </a:p>
                  </a:txBody>
                  <a:tcPr marL="121900" marR="121900" marT="121900" marB="1219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5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分析</a:t>
                      </a:r>
                    </a:p>
                  </a:txBody>
                  <a:tcPr marL="121900" marR="121900" marT="121900" marB="1219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5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報表</a:t>
                      </a:r>
                    </a:p>
                  </a:txBody>
                  <a:tcPr marL="121900" marR="121900" marT="121900" marB="1219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5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解讀</a:t>
                      </a:r>
                    </a:p>
                  </a:txBody>
                  <a:tcPr marL="121900" marR="121900" marT="121900" marB="121900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12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</a:t>
                      </a: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og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html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xml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json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影片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照片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聲音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ftp</a:t>
                      </a:r>
                      <a:endParaRPr lang="zh-TW" sz="16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syslog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自訂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Flume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Scribe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Fluentd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logstash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[結構]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RDB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(SQL)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HBase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6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[非結構]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HDFS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NO-SQL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HDFSAPI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Thrift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SQL UI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Hue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Map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reduce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6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Hive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Pig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Mahout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6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Apache Spark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Apache Spark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SAS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SPSS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Tableau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QlikView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D3.js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[Dashboard]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Kibana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7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458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Kibana</a:t>
            </a:r>
            <a:r>
              <a:rPr kumimoji="1" lang="en-US" altLang="zh-TW" sz="3400" b="1" cap="all" dirty="0">
                <a:sym typeface="Microsoft JhengHei"/>
              </a:rPr>
              <a:t> </a:t>
            </a:r>
            <a:r>
              <a:rPr kumimoji="1" lang="zh-TW" altLang="en-US" sz="3400" b="1" cap="all" dirty="0">
                <a:sym typeface="Microsoft JhengHei"/>
              </a:rPr>
              <a:t>設定</a:t>
            </a:r>
          </a:p>
        </p:txBody>
      </p:sp>
      <p:sp>
        <p:nvSpPr>
          <p:cNvPr id="800" name="Shape 800"/>
          <p:cNvSpPr txBox="1">
            <a:spLocks noGrp="1"/>
          </p:cNvSpPr>
          <p:nvPr>
            <p:ph type="body" idx="1"/>
          </p:nvPr>
        </p:nvSpPr>
        <p:spPr>
          <a:xfrm>
            <a:off x="620558" y="2029149"/>
            <a:ext cx="6272583" cy="695596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vi 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kibana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kibana.yml</a:t>
            </a: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1" name="Shape 801"/>
          <p:cNvSpPr txBox="1"/>
          <p:nvPr/>
        </p:nvSpPr>
        <p:spPr>
          <a:xfrm>
            <a:off x="1097321" y="2971245"/>
            <a:ext cx="8526939" cy="24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US" altLang="zh-TW" sz="2400" dirty="0"/>
              <a:t>elasticsearch.url: "http://localhost:9200"</a:t>
            </a:r>
          </a:p>
        </p:txBody>
      </p:sp>
      <p:pic>
        <p:nvPicPr>
          <p:cNvPr id="802" name="Shape 802" descr="2017-05-24 (28).png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213185" y="3765521"/>
            <a:ext cx="5444306" cy="249914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7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70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1992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zh-TW" altLang="en-US" sz="3400" b="1" cap="all" dirty="0">
                <a:sym typeface="Microsoft JhengHei"/>
              </a:rPr>
              <a:t>啟動 </a:t>
            </a:r>
            <a:r>
              <a:rPr kumimoji="1" lang="en-US" altLang="zh-TW" sz="3400" b="1" cap="all" dirty="0">
                <a:sym typeface="Microsoft JhengHei"/>
              </a:rPr>
              <a:t>Kibana</a:t>
            </a:r>
          </a:p>
        </p:txBody>
      </p:sp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715154" y="2003285"/>
            <a:ext cx="7422114" cy="1063344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service 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kibana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restart</a:t>
            </a:r>
          </a:p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zh-TW" altLang="en-US" sz="2400"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在瀏覽器輸入</a:t>
            </a:r>
            <a: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http://localhost:5601</a:t>
            </a:r>
            <a:b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09" name="Shape 809" descr="2017-05-24 (2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550" y="3350329"/>
            <a:ext cx="8534400" cy="15621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71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88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Kibana</a:t>
            </a:r>
            <a:r>
              <a:rPr kumimoji="1" lang="en-US" altLang="zh-TW" sz="3400" b="1" cap="all" dirty="0">
                <a:sym typeface="Microsoft JhengHei"/>
              </a:rPr>
              <a:t> UI =&gt; Management</a:t>
            </a:r>
          </a:p>
        </p:txBody>
      </p:sp>
      <p:pic>
        <p:nvPicPr>
          <p:cNvPr id="815" name="Shape 815" descr="2017-05-24 (30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726" y="2018001"/>
            <a:ext cx="7173475" cy="39535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72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962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ELK</a:t>
            </a:r>
            <a:r>
              <a:rPr kumimoji="1" lang="zh-TW" altLang="en-US" sz="3400" b="1" cap="all" dirty="0">
                <a:sym typeface="Microsoft JhengHei"/>
              </a:rPr>
              <a:t>介紹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 err="1">
                <a:sym typeface="Microsoft JhengHei"/>
              </a:rPr>
              <a:t>Kibana</a:t>
            </a:r>
            <a:r>
              <a:rPr kumimoji="1" lang="en-US" altLang="zh-TW" sz="3400" b="1" cap="all" dirty="0">
                <a:sym typeface="Microsoft JhengHei"/>
              </a:rPr>
              <a:t> UI =&gt; Dev Tools</a:t>
            </a:r>
          </a:p>
        </p:txBody>
      </p:sp>
      <p:pic>
        <p:nvPicPr>
          <p:cNvPr id="822" name="Shape 822" descr="2017-05-24 (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965" y="1928650"/>
            <a:ext cx="7856675" cy="43253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823" name="Shape 823"/>
          <p:cNvSpPr/>
          <p:nvPr/>
        </p:nvSpPr>
        <p:spPr>
          <a:xfrm>
            <a:off x="1052111" y="3091482"/>
            <a:ext cx="847200" cy="18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24" name="Shape 824"/>
          <p:cNvCxnSpPr>
            <a:cxnSpLocks/>
            <a:stCxn id="823" idx="3"/>
          </p:cNvCxnSpPr>
          <p:nvPr/>
        </p:nvCxnSpPr>
        <p:spPr>
          <a:xfrm flipV="1">
            <a:off x="1899311" y="2495006"/>
            <a:ext cx="1627660" cy="68947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7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73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631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6"/>
          <p:cNvSpPr txBox="1">
            <a:spLocks/>
          </p:cNvSpPr>
          <p:nvPr/>
        </p:nvSpPr>
        <p:spPr>
          <a:xfrm>
            <a:off x="399845" y="1402670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SzPct val="100000"/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2pPr>
            <a:lvl3pPr lvl="2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3pPr>
            <a:lvl4pPr lvl="3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4pPr>
            <a:lvl5pPr lvl="4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5pPr>
            <a:lvl6pPr lvl="5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6pPr>
            <a:lvl7pPr lvl="6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7pPr>
            <a:lvl8pPr lvl="7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8pPr>
            <a:lvl9pPr lvl="8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9pPr>
          </a:lstStyle>
          <a:p>
            <a:pPr algn="l"/>
            <a:br>
              <a:rPr kumimoji="1" lang="en-US" altLang="zh-TW" b="1" cap="all" dirty="0">
                <a:sym typeface="Microsoft JhengHei"/>
              </a:rPr>
            </a:br>
            <a:r>
              <a:rPr kumimoji="1" lang="en-US" altLang="zh-TW" b="1" cap="all" dirty="0">
                <a:sym typeface="Microsoft JhengHei"/>
              </a:rPr>
              <a:t>ELK </a:t>
            </a:r>
            <a:r>
              <a:rPr kumimoji="1" lang="zh-TW" altLang="en-US" b="1" cap="all" dirty="0">
                <a:sym typeface="Microsoft JhengHei"/>
              </a:rPr>
              <a:t>介紹 </a:t>
            </a:r>
            <a:r>
              <a:rPr kumimoji="1" lang="en-US" altLang="zh-TW" b="1" cap="all" dirty="0">
                <a:sym typeface="Microsoft JhengHei"/>
              </a:rPr>
              <a:t>- </a:t>
            </a:r>
            <a:br>
              <a:rPr kumimoji="1" lang="en-US" altLang="zh-TW" b="1" cap="all" dirty="0">
                <a:sym typeface="Microsoft JhengHei"/>
              </a:rPr>
            </a:br>
            <a:r>
              <a:rPr kumimoji="1" lang="zh-TW" altLang="en-US" b="1" cap="all" dirty="0">
                <a:sym typeface="Microsoft JhengHei"/>
              </a:rPr>
              <a:t>資料查詢、文字雲實作</a:t>
            </a:r>
            <a:endParaRPr kumimoji="1" lang="en-US" altLang="zh-TW" b="1" cap="all" dirty="0"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595942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CB3674-0382-4497-A019-4E19AE37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800" y="2189946"/>
            <a:ext cx="9455406" cy="3366218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文字探勘指的商業價值是從非結構化的文字中，萃取出有用的重要資訊或知識</a:t>
            </a:r>
            <a:endParaRPr lang="en-US" altLang="zh-TW" sz="2400" dirty="0"/>
          </a:p>
          <a:p>
            <a:endParaRPr lang="zh-TW" altLang="en-US" sz="2400" dirty="0"/>
          </a:p>
          <a:p>
            <a:r>
              <a:rPr lang="zh-TW" altLang="en-US" sz="2400" dirty="0"/>
              <a:t>透過資訊擷取、資料探勘、機械學習、統計學、電腦語言學來達成。大部分的資訊</a:t>
            </a:r>
            <a:r>
              <a:rPr lang="en-US" altLang="zh-TW" sz="2400" dirty="0"/>
              <a:t>(</a:t>
            </a:r>
            <a:r>
              <a:rPr lang="zh-TW" altLang="en-US" sz="2400" dirty="0"/>
              <a:t>超過</a:t>
            </a:r>
            <a:r>
              <a:rPr lang="en-US" altLang="zh-TW" sz="2400" dirty="0"/>
              <a:t>80%)</a:t>
            </a:r>
            <a:r>
              <a:rPr lang="zh-TW" altLang="en-US" sz="2400" dirty="0"/>
              <a:t>都是以文字儲存，因此，文字探勘被認為是有高度的潛在</a:t>
            </a:r>
          </a:p>
          <a:p>
            <a:endParaRPr lang="zh-TW" altLang="en-US" sz="2400" dirty="0"/>
          </a:p>
          <a:p>
            <a:r>
              <a:rPr lang="en-US" altLang="zh-TW" sz="2400" dirty="0"/>
              <a:t>Elasticsearch </a:t>
            </a:r>
            <a:r>
              <a:rPr lang="zh-TW" altLang="en-US" sz="2400" dirty="0"/>
              <a:t>文字處理預設的分詞器</a:t>
            </a:r>
            <a:r>
              <a:rPr lang="en-US" altLang="zh-TW" sz="2400" dirty="0"/>
              <a:t>(Tokenizer)</a:t>
            </a:r>
            <a:r>
              <a:rPr lang="zh-TW" altLang="en-US" sz="2400" dirty="0"/>
              <a:t>為 </a:t>
            </a:r>
            <a:r>
              <a:rPr lang="en-US" altLang="zh-TW" sz="2400" dirty="0"/>
              <a:t>Standard Tokenizer</a:t>
            </a:r>
            <a:r>
              <a:rPr lang="zh-TW" altLang="en-US" sz="2400" dirty="0"/>
              <a:t>，依照</a:t>
            </a:r>
            <a:r>
              <a:rPr lang="en-US" altLang="zh-TW" sz="2400" dirty="0"/>
              <a:t>Unicode standard annex #29</a:t>
            </a:r>
            <a:r>
              <a:rPr lang="zh-TW" altLang="en-US" sz="2400" dirty="0"/>
              <a:t>的規則來進行分詞，該規則適用於各種語言</a:t>
            </a:r>
          </a:p>
          <a:p>
            <a:endParaRPr lang="zh-TW" altLang="en-US" sz="2400" dirty="0"/>
          </a:p>
        </p:txBody>
      </p:sp>
      <p:sp>
        <p:nvSpPr>
          <p:cNvPr id="4" name="Shape 821"/>
          <p:cNvSpPr txBox="1">
            <a:spLocks/>
          </p:cNvSpPr>
          <p:nvPr/>
        </p:nvSpPr>
        <p:spPr>
          <a:xfrm>
            <a:off x="0" y="593367"/>
            <a:ext cx="10421007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</a:t>
            </a:r>
            <a:r>
              <a:rPr kumimoji="1" lang="zh-TW" altLang="en-US" sz="3400" b="1" cap="all" dirty="0">
                <a:sym typeface="Microsoft JhengHei"/>
              </a:rPr>
              <a:t>資料查詢、文字雲實作</a:t>
            </a:r>
            <a:r>
              <a:rPr kumimoji="1" lang="en-US" altLang="zh-TW" sz="3400" b="1" cap="all" dirty="0">
                <a:sym typeface="Microsoft JhengHei"/>
              </a:rPr>
              <a:t>-</a:t>
            </a:r>
          </a:p>
          <a:p>
            <a:pPr>
              <a:buClr>
                <a:schemeClr val="dk1"/>
              </a:buClr>
              <a:buSzPct val="100000"/>
            </a:pPr>
            <a:r>
              <a:rPr kumimoji="1" lang="zh-TW" altLang="en-US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>
                <a:sym typeface="Microsoft JhengHei"/>
              </a:rPr>
              <a:t>ES</a:t>
            </a:r>
            <a:r>
              <a:rPr kumimoji="1" lang="zh-TW" altLang="en-US" sz="3400" b="1" cap="all" dirty="0">
                <a:sym typeface="Microsoft JhengHei"/>
              </a:rPr>
              <a:t> 文字探勘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3919941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CB3674-0382-4497-A019-4E19AE37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917" y="2238703"/>
            <a:ext cx="9486937" cy="3632771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文字雲，也稱為標籤雲</a:t>
            </a:r>
            <a:r>
              <a:rPr lang="en-US" altLang="zh-TW" sz="2400" dirty="0"/>
              <a:t>(tag cloud)</a:t>
            </a:r>
            <a:r>
              <a:rPr lang="zh-TW" altLang="en-US" sz="2400" dirty="0"/>
              <a:t> 是關鍵詞的視覺化描述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用於匯總用戶生成的標籤或一個網站的文字內容</a:t>
            </a:r>
            <a:endParaRPr lang="en-US" altLang="zh-TW" sz="2400" dirty="0"/>
          </a:p>
          <a:p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標籤一般是獨立的詞彙，常常按字母順序排列，其重要程度又能通過改變字體大小或顏色來表現，所以標籤雲可以靈活地依照字序或熱門程度來檢索一個標籤</a:t>
            </a:r>
            <a:endParaRPr lang="en-US" altLang="zh-TW" sz="2400" dirty="0"/>
          </a:p>
        </p:txBody>
      </p:sp>
      <p:sp>
        <p:nvSpPr>
          <p:cNvPr id="6" name="Shape 821"/>
          <p:cNvSpPr txBox="1">
            <a:spLocks/>
          </p:cNvSpPr>
          <p:nvPr/>
        </p:nvSpPr>
        <p:spPr>
          <a:xfrm>
            <a:off x="0" y="593367"/>
            <a:ext cx="10421007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</a:t>
            </a:r>
            <a:r>
              <a:rPr kumimoji="1" lang="zh-TW" altLang="en-US" sz="3400" b="1" cap="all" dirty="0">
                <a:sym typeface="Microsoft JhengHei"/>
              </a:rPr>
              <a:t>資料查詢、文字雲實作</a:t>
            </a:r>
            <a:r>
              <a:rPr kumimoji="1" lang="en-US" altLang="zh-TW" sz="3400" b="1" cap="all" dirty="0">
                <a:sym typeface="Microsoft JhengHei"/>
              </a:rPr>
              <a:t>-</a:t>
            </a:r>
          </a:p>
          <a:p>
            <a:pPr>
              <a:buClr>
                <a:schemeClr val="dk1"/>
              </a:buClr>
              <a:buSzPct val="100000"/>
            </a:pPr>
            <a:r>
              <a:rPr kumimoji="1" lang="zh-TW" altLang="en-US" sz="3400" b="1" cap="all" dirty="0">
                <a:sym typeface="Microsoft JhengHei"/>
              </a:rPr>
              <a:t>    </a:t>
            </a:r>
            <a:r>
              <a:rPr kumimoji="1" lang="en-US" altLang="zh-TW" sz="3400" b="1" cap="all" dirty="0">
                <a:sym typeface="Microsoft JhengHei"/>
              </a:rPr>
              <a:t>ES</a:t>
            </a:r>
            <a:r>
              <a:rPr kumimoji="1" lang="zh-TW" altLang="en-US" sz="3400" b="1" cap="all" dirty="0">
                <a:sym typeface="Microsoft JhengHei"/>
              </a:rPr>
              <a:t> 文字探勘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92961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/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文字雲實作</a:t>
            </a:r>
            <a:b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</a:br>
            <a:endParaRPr kumimoji="1" lang="zh-TW" altLang="en-US" sz="3400" b="1" kern="1200" cap="all" dirty="0">
              <a:solidFill>
                <a:schemeClr val="accent1"/>
              </a:solidFill>
              <a:latin typeface="+mj-lt"/>
              <a:ea typeface="+mj-ea"/>
              <a:cs typeface="+mj-cs"/>
              <a:sym typeface="Microsoft JhengHei"/>
            </a:endParaRPr>
          </a:p>
        </p:txBody>
      </p:sp>
      <p:grpSp>
        <p:nvGrpSpPr>
          <p:cNvPr id="836" name="Shape 836"/>
          <p:cNvGrpSpPr/>
          <p:nvPr/>
        </p:nvGrpSpPr>
        <p:grpSpPr>
          <a:xfrm>
            <a:off x="502581" y="2418267"/>
            <a:ext cx="9828300" cy="3026200"/>
            <a:chOff x="520850" y="1804400"/>
            <a:chExt cx="7371225" cy="2269650"/>
          </a:xfrm>
        </p:grpSpPr>
        <p:sp>
          <p:nvSpPr>
            <p:cNvPr id="837" name="Shape 837"/>
            <p:cNvSpPr/>
            <p:nvPr/>
          </p:nvSpPr>
          <p:spPr>
            <a:xfrm>
              <a:off x="520850" y="1804400"/>
              <a:ext cx="2055600" cy="2269500"/>
            </a:xfrm>
            <a:prstGeom prst="homePlate">
              <a:avLst>
                <a:gd name="adj" fmla="val 22851"/>
              </a:avLst>
            </a:prstGeom>
            <a:solidFill>
              <a:srgbClr val="FCE5CD"/>
            </a:solidFill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zh-TW" altLang="en-US" sz="2400" dirty="0"/>
                <a:t>資料來源：</a:t>
              </a:r>
            </a:p>
            <a:p>
              <a:r>
                <a:rPr lang="zh-TW" altLang="en-US" sz="2400" dirty="0"/>
                <a:t>文字檔</a:t>
              </a:r>
              <a:endParaRPr lang="en-US" altLang="zh-TW" sz="2400" dirty="0"/>
            </a:p>
            <a:p>
              <a:r>
                <a:rPr lang="en-US" altLang="zh-TW" sz="2400" dirty="0"/>
                <a:t>data.txt</a:t>
              </a:r>
            </a:p>
          </p:txBody>
        </p:sp>
        <p:sp>
          <p:nvSpPr>
            <p:cNvPr id="838" name="Shape 838"/>
            <p:cNvSpPr/>
            <p:nvPr/>
          </p:nvSpPr>
          <p:spPr>
            <a:xfrm>
              <a:off x="2106725" y="1804550"/>
              <a:ext cx="2241600" cy="2269500"/>
            </a:xfrm>
            <a:prstGeom prst="chevron">
              <a:avLst>
                <a:gd name="adj" fmla="val 20749"/>
              </a:avLst>
            </a:prstGeom>
            <a:solidFill>
              <a:srgbClr val="F9CB9C"/>
            </a:solidFill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 dirty="0" err="1"/>
                <a:t>Logstash</a:t>
              </a:r>
              <a:r>
                <a:rPr lang="zh-TW" altLang="en-US" sz="2400" dirty="0"/>
                <a:t> </a:t>
              </a:r>
              <a:r>
                <a:rPr lang="en-US" altLang="zh-TW" sz="2400" dirty="0"/>
                <a:t>ETL</a:t>
              </a:r>
              <a:r>
                <a:rPr lang="zh-TW" altLang="en-US" sz="2400" dirty="0"/>
                <a:t>設定並啟動</a:t>
              </a:r>
            </a:p>
            <a:p>
              <a:r>
                <a:rPr lang="zh-TW" altLang="en-US" sz="2400" dirty="0"/>
                <a:t>開始抓取資料</a:t>
              </a:r>
            </a:p>
          </p:txBody>
        </p:sp>
        <p:sp>
          <p:nvSpPr>
            <p:cNvPr id="839" name="Shape 839"/>
            <p:cNvSpPr/>
            <p:nvPr/>
          </p:nvSpPr>
          <p:spPr>
            <a:xfrm>
              <a:off x="3882175" y="1804400"/>
              <a:ext cx="2241600" cy="2269500"/>
            </a:xfrm>
            <a:prstGeom prst="chevron">
              <a:avLst>
                <a:gd name="adj" fmla="val 20749"/>
              </a:avLst>
            </a:prstGeom>
            <a:solidFill>
              <a:srgbClr val="F6B26B"/>
            </a:solidFill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zh-TW" altLang="en-US" sz="2400" dirty="0"/>
                <a:t>利用</a:t>
              </a:r>
              <a:r>
                <a:rPr lang="en-US" altLang="zh-TW" sz="2400" dirty="0"/>
                <a:t>Kibana</a:t>
              </a:r>
            </a:p>
            <a:p>
              <a:r>
                <a:rPr lang="zh-TW" altLang="en-US" sz="2400" dirty="0"/>
                <a:t>觀察資料</a:t>
              </a:r>
            </a:p>
          </p:txBody>
        </p:sp>
        <p:sp>
          <p:nvSpPr>
            <p:cNvPr id="840" name="Shape 840"/>
            <p:cNvSpPr/>
            <p:nvPr/>
          </p:nvSpPr>
          <p:spPr>
            <a:xfrm>
              <a:off x="5650475" y="1804400"/>
              <a:ext cx="2241600" cy="2269500"/>
            </a:xfrm>
            <a:prstGeom prst="chevron">
              <a:avLst>
                <a:gd name="adj" fmla="val 20749"/>
              </a:avLst>
            </a:prstGeom>
            <a:solidFill>
              <a:srgbClr val="E69138"/>
            </a:solidFill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zh-TW" altLang="en-US" sz="2400" dirty="0"/>
                <a:t>製作</a:t>
              </a:r>
              <a:endParaRPr lang="en-US" altLang="zh-TW" sz="2400" dirty="0"/>
            </a:p>
            <a:p>
              <a:r>
                <a:rPr lang="zh-TW" altLang="en-US" sz="2400" dirty="0"/>
                <a:t>文字雲</a:t>
              </a:r>
              <a:endParaRPr lang="en-US" altLang="zh-TW" sz="2400" dirty="0"/>
            </a:p>
          </p:txBody>
        </p:sp>
      </p:grpSp>
      <p:sp>
        <p:nvSpPr>
          <p:cNvPr id="9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77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311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Shape 851"/>
          <p:cNvGrpSpPr/>
          <p:nvPr/>
        </p:nvGrpSpPr>
        <p:grpSpPr>
          <a:xfrm>
            <a:off x="8614519" y="4675005"/>
            <a:ext cx="4697775" cy="2128969"/>
            <a:chOff x="4962600" y="1720325"/>
            <a:chExt cx="6556255" cy="2891575"/>
          </a:xfrm>
        </p:grpSpPr>
        <p:pic>
          <p:nvPicPr>
            <p:cNvPr id="852" name="Shape 852" descr="kibana-screenshot-aspot-v2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2600" y="1720325"/>
              <a:ext cx="4003451" cy="224192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</p:pic>
        <p:sp>
          <p:nvSpPr>
            <p:cNvPr id="853" name="Shape 853"/>
            <p:cNvSpPr txBox="1"/>
            <p:nvPr/>
          </p:nvSpPr>
          <p:spPr>
            <a:xfrm>
              <a:off x="5169268" y="3888872"/>
              <a:ext cx="6349587" cy="72302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-US" altLang="zh-TW" sz="1067" u="sng" dirty="0">
                  <a:solidFill>
                    <a:schemeClr val="hlink"/>
                  </a:solidFill>
                  <a:hlinkClick r:id="rId4"/>
                </a:rPr>
                <a:t>https://www.elastic.co/products/kibana</a:t>
              </a:r>
            </a:p>
          </p:txBody>
        </p:sp>
      </p:grpSp>
      <p:sp>
        <p:nvSpPr>
          <p:cNvPr id="846" name="Shape 846"/>
          <p:cNvSpPr/>
          <p:nvPr/>
        </p:nvSpPr>
        <p:spPr>
          <a:xfrm>
            <a:off x="3397933" y="2833900"/>
            <a:ext cx="1959600" cy="10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Logstash</a:t>
            </a:r>
          </a:p>
        </p:txBody>
      </p:sp>
      <p:cxnSp>
        <p:nvCxnSpPr>
          <p:cNvPr id="848" name="Shape 848"/>
          <p:cNvCxnSpPr>
            <a:cxnSpLocks/>
            <a:endCxn id="846" idx="1"/>
          </p:cNvCxnSpPr>
          <p:nvPr/>
        </p:nvCxnSpPr>
        <p:spPr>
          <a:xfrm>
            <a:off x="2542067" y="3354700"/>
            <a:ext cx="85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9" name="Shape 849"/>
          <p:cNvSpPr/>
          <p:nvPr/>
        </p:nvSpPr>
        <p:spPr>
          <a:xfrm>
            <a:off x="6027133" y="2833900"/>
            <a:ext cx="1984000" cy="10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200" dirty="0"/>
              <a:t>Elasticsearch</a:t>
            </a:r>
          </a:p>
        </p:txBody>
      </p:sp>
      <p:cxnSp>
        <p:nvCxnSpPr>
          <p:cNvPr id="850" name="Shape 850"/>
          <p:cNvCxnSpPr>
            <a:stCxn id="846" idx="3"/>
            <a:endCxn id="849" idx="1"/>
          </p:cNvCxnSpPr>
          <p:nvPr/>
        </p:nvCxnSpPr>
        <p:spPr>
          <a:xfrm>
            <a:off x="5357533" y="3354700"/>
            <a:ext cx="66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54" name="Shape 854"/>
          <p:cNvSpPr/>
          <p:nvPr/>
        </p:nvSpPr>
        <p:spPr>
          <a:xfrm>
            <a:off x="8618733" y="2833900"/>
            <a:ext cx="1984000" cy="10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Kibana</a:t>
            </a:r>
          </a:p>
        </p:txBody>
      </p:sp>
      <p:cxnSp>
        <p:nvCxnSpPr>
          <p:cNvPr id="855" name="Shape 855"/>
          <p:cNvCxnSpPr>
            <a:stCxn id="849" idx="3"/>
            <a:endCxn id="854" idx="1"/>
          </p:cNvCxnSpPr>
          <p:nvPr/>
        </p:nvCxnSpPr>
        <p:spPr>
          <a:xfrm>
            <a:off x="8011133" y="3354700"/>
            <a:ext cx="60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56" name="Shape 856"/>
          <p:cNvCxnSpPr>
            <a:stCxn id="854" idx="2"/>
            <a:endCxn id="852" idx="0"/>
          </p:cNvCxnSpPr>
          <p:nvPr/>
        </p:nvCxnSpPr>
        <p:spPr>
          <a:xfrm>
            <a:off x="9610733" y="3875500"/>
            <a:ext cx="438000" cy="799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857" name="Shape 857"/>
          <p:cNvSpPr/>
          <p:nvPr/>
        </p:nvSpPr>
        <p:spPr>
          <a:xfrm>
            <a:off x="719267" y="4761967"/>
            <a:ext cx="2269600" cy="1041600"/>
          </a:xfrm>
          <a:prstGeom prst="wedgeRectCallout">
            <a:avLst>
              <a:gd name="adj1" fmla="val -35246"/>
              <a:gd name="adj2" fmla="val -108321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 dirty="0"/>
              <a:t>注意檔案路徑</a:t>
            </a:r>
            <a:endParaRPr lang="en-US" altLang="zh-TW" sz="2400" dirty="0"/>
          </a:p>
        </p:txBody>
      </p:sp>
      <p:sp>
        <p:nvSpPr>
          <p:cNvPr id="858" name="Shape 858"/>
          <p:cNvSpPr/>
          <p:nvPr/>
        </p:nvSpPr>
        <p:spPr>
          <a:xfrm>
            <a:off x="3452367" y="1071133"/>
            <a:ext cx="2269600" cy="1041600"/>
          </a:xfrm>
          <a:prstGeom prst="wedgeRectCallout">
            <a:avLst>
              <a:gd name="adj1" fmla="val -33272"/>
              <a:gd name="adj2" fmla="val 117435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 dirty="0"/>
              <a:t>設定</a:t>
            </a:r>
            <a:r>
              <a:rPr lang="en-US" altLang="zh-TW" sz="2400" dirty="0"/>
              <a:t>INPUT</a:t>
            </a:r>
            <a:r>
              <a:rPr lang="zh-TW" altLang="en-US" sz="2400" dirty="0"/>
              <a:t>、</a:t>
            </a:r>
            <a:r>
              <a:rPr lang="en-US" altLang="zh-TW" sz="2400" dirty="0"/>
              <a:t>FILTER</a:t>
            </a:r>
            <a:r>
              <a:rPr lang="zh-TW" altLang="en-US" sz="2400" dirty="0"/>
              <a:t>、</a:t>
            </a:r>
            <a:r>
              <a:rPr lang="en-US" altLang="zh-TW" sz="2400" dirty="0"/>
              <a:t>OUTPUT</a:t>
            </a:r>
          </a:p>
        </p:txBody>
      </p:sp>
      <p:sp>
        <p:nvSpPr>
          <p:cNvPr id="859" name="Shape 859"/>
          <p:cNvSpPr/>
          <p:nvPr/>
        </p:nvSpPr>
        <p:spPr>
          <a:xfrm>
            <a:off x="6135867" y="1071133"/>
            <a:ext cx="2269600" cy="1041600"/>
          </a:xfrm>
          <a:prstGeom prst="wedgeRectCallout">
            <a:avLst>
              <a:gd name="adj1" fmla="val -33272"/>
              <a:gd name="adj2" fmla="val 117435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/>
              <a:t>寫入後檢查</a:t>
            </a:r>
            <a:r>
              <a:rPr lang="en-US" altLang="zh-TW" sz="2400"/>
              <a:t>ES</a:t>
            </a:r>
          </a:p>
        </p:txBody>
      </p:sp>
      <p:sp>
        <p:nvSpPr>
          <p:cNvPr id="860" name="Shape 860"/>
          <p:cNvSpPr/>
          <p:nvPr/>
        </p:nvSpPr>
        <p:spPr>
          <a:xfrm>
            <a:off x="9060667" y="1071133"/>
            <a:ext cx="2269600" cy="1041600"/>
          </a:xfrm>
          <a:prstGeom prst="wedgeRectCallout">
            <a:avLst>
              <a:gd name="adj1" fmla="val -33272"/>
              <a:gd name="adj2" fmla="val 117435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 dirty="0"/>
              <a:t>利用</a:t>
            </a:r>
            <a:r>
              <a:rPr lang="en-US" altLang="zh-TW" sz="2400" dirty="0"/>
              <a:t>Kibana</a:t>
            </a:r>
            <a:r>
              <a:rPr lang="zh-TW" altLang="en-US" sz="2400" dirty="0"/>
              <a:t>製作文字雲</a:t>
            </a:r>
            <a:endParaRPr lang="en-US" altLang="zh-TW" sz="2400" dirty="0"/>
          </a:p>
        </p:txBody>
      </p:sp>
      <p:sp>
        <p:nvSpPr>
          <p:cNvPr id="1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78</a:t>
            </a:fld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0" name="Shape 835"/>
          <p:cNvSpPr txBox="1">
            <a:spLocks/>
          </p:cNvSpPr>
          <p:nvPr/>
        </p:nvSpPr>
        <p:spPr>
          <a:xfrm>
            <a:off x="152400" y="141890"/>
            <a:ext cx="11776400" cy="136747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pPr marL="0" lvl="1" algn="l" defTabSz="457200" rtl="0"/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– </a:t>
            </a:r>
          </a:p>
          <a:p>
            <a:pPr marL="0" lvl="1" algn="l" defTabSz="457200" rtl="0"/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  <a:t>    </a:t>
            </a:r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  <a:t>系統實作</a:t>
            </a:r>
            <a:b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</a:br>
            <a:endParaRPr kumimoji="1" lang="zh-TW" altLang="en-US" sz="3400" b="1" kern="1200" cap="all" dirty="0">
              <a:solidFill>
                <a:schemeClr val="accent1"/>
              </a:solidFill>
              <a:latin typeface="+mj-lt"/>
              <a:ea typeface="+mj-ea"/>
              <a:cs typeface="+mj-cs"/>
              <a:sym typeface="Microsoft JhengHei"/>
            </a:endParaRPr>
          </a:p>
        </p:txBody>
      </p:sp>
      <p:sp>
        <p:nvSpPr>
          <p:cNvPr id="2" name="平行四邊形 1">
            <a:extLst>
              <a:ext uri="{FF2B5EF4-FFF2-40B4-BE49-F238E27FC236}">
                <a16:creationId xmlns:a16="http://schemas.microsoft.com/office/drawing/2014/main" id="{8883C5BE-7D66-46B1-B93B-6BE0D431F4D5}"/>
              </a:ext>
            </a:extLst>
          </p:cNvPr>
          <p:cNvSpPr/>
          <p:nvPr/>
        </p:nvSpPr>
        <p:spPr>
          <a:xfrm>
            <a:off x="711274" y="2788550"/>
            <a:ext cx="2017059" cy="1132300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data.txt</a:t>
            </a:r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三國演義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83081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8E6FD-E9C0-423F-9FFF-BC467B0E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400" b="1" dirty="0"/>
              <a:t>資料來源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758FEA-989F-4B3B-98AE-366868A02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TW" altLang="en-US" dirty="0"/>
              <a:t>文字雲實作相關資源放在 </a:t>
            </a:r>
            <a:r>
              <a:rPr lang="en-US" altLang="zh-TW" dirty="0" err="1"/>
              <a:t>github</a:t>
            </a:r>
            <a:r>
              <a:rPr lang="zh-TW" altLang="en-US" dirty="0"/>
              <a:t> 中，請到 </a:t>
            </a:r>
            <a:r>
              <a:rPr lang="en-US" altLang="zh-TW" dirty="0">
                <a:hlinkClick r:id="rId2"/>
              </a:rPr>
              <a:t>https://github.com/justin2061/es_lesson_1013</a:t>
            </a:r>
            <a:r>
              <a:rPr lang="zh-TW" altLang="en-US" dirty="0"/>
              <a:t> 下載所有檔案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zh-TW" altLang="en-US" dirty="0"/>
              <a:t>請先參考</a:t>
            </a:r>
            <a:r>
              <a:rPr lang="en-US" altLang="zh-TW" dirty="0"/>
              <a:t>README.md</a:t>
            </a:r>
            <a:r>
              <a:rPr lang="zh-TW" altLang="en-US" dirty="0"/>
              <a:t> 檔案中的說明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zh-TW" altLang="en-US" dirty="0"/>
              <a:t>檔案說明：</a:t>
            </a:r>
            <a:endParaRPr lang="en-US" altLang="zh-TW" dirty="0"/>
          </a:p>
          <a:p>
            <a:pPr lvl="1">
              <a:lnSpc>
                <a:spcPct val="200000"/>
              </a:lnSpc>
            </a:pPr>
            <a:r>
              <a:rPr lang="en-US" altLang="zh-TW" dirty="0" err="1"/>
              <a:t>Tag_cloud_etl.conf</a:t>
            </a:r>
            <a:r>
              <a:rPr lang="zh-TW" altLang="en-US" dirty="0"/>
              <a:t> </a:t>
            </a:r>
            <a:r>
              <a:rPr lang="en-US" altLang="zh-TW" dirty="0"/>
              <a:t>-&gt; </a:t>
            </a:r>
            <a:r>
              <a:rPr lang="zh-TW" altLang="en-US" dirty="0"/>
              <a:t>設定三國演義文字寫到</a:t>
            </a:r>
            <a:r>
              <a:rPr lang="en-US" altLang="zh-TW" dirty="0"/>
              <a:t>Elasticsearch</a:t>
            </a:r>
            <a:r>
              <a:rPr lang="zh-TW" altLang="en-US" dirty="0"/>
              <a:t>中</a:t>
            </a:r>
            <a:endParaRPr lang="en-US" altLang="zh-TW" dirty="0"/>
          </a:p>
          <a:p>
            <a:pPr lvl="1">
              <a:lnSpc>
                <a:spcPct val="200000"/>
              </a:lnSpc>
            </a:pPr>
            <a:r>
              <a:rPr lang="en-US" altLang="zh-TW" dirty="0"/>
              <a:t>data/data.txt -&gt; </a:t>
            </a:r>
            <a:r>
              <a:rPr lang="zh-TW" altLang="en-US" dirty="0"/>
              <a:t>三國演義文字檔</a:t>
            </a:r>
            <a:endParaRPr lang="en-US" altLang="zh-TW" dirty="0"/>
          </a:p>
          <a:p>
            <a:pPr>
              <a:lnSpc>
                <a:spcPct val="200000"/>
              </a:lnSpc>
            </a:pPr>
            <a:r>
              <a:rPr lang="zh-TW" altLang="en-US" dirty="0"/>
              <a:t>請打包下載 </a:t>
            </a:r>
            <a:endParaRPr lang="en-US" altLang="zh-TW" dirty="0"/>
          </a:p>
        </p:txBody>
      </p:sp>
      <p:pic>
        <p:nvPicPr>
          <p:cNvPr id="5" name="圖片 4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A69B4CCB-419C-4BA1-8788-A69E2CA8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333" y="4076479"/>
            <a:ext cx="4313294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5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zh-TW" altLang="en-US" sz="3400" b="1" cap="all" dirty="0">
                <a:sym typeface="Microsoft JhengHei"/>
              </a:rPr>
              <a:t>  大數據前言 </a:t>
            </a:r>
            <a:r>
              <a:rPr kumimoji="1" lang="en-US" altLang="zh-TW" sz="3400" b="1" cap="all" dirty="0">
                <a:sym typeface="Microsoft JhengHei"/>
              </a:rPr>
              <a:t>-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 Life of Big Data Technologies</a:t>
            </a:r>
          </a:p>
        </p:txBody>
      </p:sp>
      <p:grpSp>
        <p:nvGrpSpPr>
          <p:cNvPr id="138" name="Shape 138"/>
          <p:cNvGrpSpPr/>
          <p:nvPr/>
        </p:nvGrpSpPr>
        <p:grpSpPr>
          <a:xfrm>
            <a:off x="733334" y="2389567"/>
            <a:ext cx="4358133" cy="1032000"/>
            <a:chOff x="550000" y="1792175"/>
            <a:chExt cx="3268600" cy="774000"/>
          </a:xfrm>
        </p:grpSpPr>
        <p:sp>
          <p:nvSpPr>
            <p:cNvPr id="139" name="Shape 139"/>
            <p:cNvSpPr/>
            <p:nvPr/>
          </p:nvSpPr>
          <p:spPr>
            <a:xfrm>
              <a:off x="550000" y="1792175"/>
              <a:ext cx="977700" cy="774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6400" b="1">
                  <a:solidFill>
                    <a:schemeClr val="accent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生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1695450" y="1792175"/>
              <a:ext cx="977700" cy="774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6400" b="1">
                  <a:solidFill>
                    <a:schemeClr val="accent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流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2840900" y="1792175"/>
              <a:ext cx="977700" cy="774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6400" b="1">
                  <a:solidFill>
                    <a:schemeClr val="accent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蒐</a:t>
              </a:r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733334" y="3774016"/>
            <a:ext cx="4358133" cy="1032000"/>
            <a:chOff x="2840900" y="2911987"/>
            <a:chExt cx="3268600" cy="774000"/>
          </a:xfrm>
        </p:grpSpPr>
        <p:sp>
          <p:nvSpPr>
            <p:cNvPr id="143" name="Shape 143"/>
            <p:cNvSpPr/>
            <p:nvPr/>
          </p:nvSpPr>
          <p:spPr>
            <a:xfrm>
              <a:off x="2840900" y="2911987"/>
              <a:ext cx="977700" cy="7740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6400" b="1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存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3986350" y="2911987"/>
              <a:ext cx="977700" cy="7740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6400" b="1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取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5131800" y="2911987"/>
              <a:ext cx="977700" cy="7740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6400" b="1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算</a:t>
              </a:r>
            </a:p>
          </p:txBody>
        </p:sp>
      </p:grpSp>
      <p:grpSp>
        <p:nvGrpSpPr>
          <p:cNvPr id="146" name="Shape 146"/>
          <p:cNvGrpSpPr/>
          <p:nvPr/>
        </p:nvGrpSpPr>
        <p:grpSpPr>
          <a:xfrm>
            <a:off x="733334" y="5158500"/>
            <a:ext cx="4358133" cy="1032000"/>
            <a:chOff x="5131800" y="4031800"/>
            <a:chExt cx="3268600" cy="774000"/>
          </a:xfrm>
        </p:grpSpPr>
        <p:sp>
          <p:nvSpPr>
            <p:cNvPr id="147" name="Shape 147"/>
            <p:cNvSpPr/>
            <p:nvPr/>
          </p:nvSpPr>
          <p:spPr>
            <a:xfrm>
              <a:off x="5131800" y="4031800"/>
              <a:ext cx="977700" cy="774000"/>
            </a:xfrm>
            <a:prstGeom prst="roundRect">
              <a:avLst>
                <a:gd name="adj" fmla="val 16667"/>
              </a:avLst>
            </a:prstGeom>
            <a:solidFill>
              <a:srgbClr val="783F0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6400" b="1">
                  <a:solidFill>
                    <a:srgbClr val="6AA84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析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6277250" y="4031800"/>
              <a:ext cx="977700" cy="774000"/>
            </a:xfrm>
            <a:prstGeom prst="roundRect">
              <a:avLst>
                <a:gd name="adj" fmla="val 16667"/>
              </a:avLst>
            </a:prstGeom>
            <a:solidFill>
              <a:srgbClr val="783F0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6400" b="1">
                  <a:solidFill>
                    <a:srgbClr val="6AA84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用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7422700" y="4031800"/>
              <a:ext cx="977700" cy="774000"/>
            </a:xfrm>
            <a:prstGeom prst="roundRect">
              <a:avLst>
                <a:gd name="adj" fmla="val 16667"/>
              </a:avLst>
            </a:prstGeom>
            <a:solidFill>
              <a:srgbClr val="783F0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zh-TW" altLang="en-US" sz="6400" b="1">
                  <a:solidFill>
                    <a:srgbClr val="6AA84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看</a:t>
              </a:r>
            </a:p>
          </p:txBody>
        </p:sp>
      </p:grpSp>
      <p:cxnSp>
        <p:nvCxnSpPr>
          <p:cNvPr id="150" name="Shape 150"/>
          <p:cNvCxnSpPr/>
          <p:nvPr/>
        </p:nvCxnSpPr>
        <p:spPr>
          <a:xfrm>
            <a:off x="6097500" y="2212233"/>
            <a:ext cx="0" cy="41556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1" name="Shape 151"/>
          <p:cNvSpPr/>
          <p:nvPr/>
        </p:nvSpPr>
        <p:spPr>
          <a:xfrm>
            <a:off x="7236733" y="2389533"/>
            <a:ext cx="3014800" cy="1032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400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Logstash</a:t>
            </a:r>
          </a:p>
        </p:txBody>
      </p:sp>
      <p:sp>
        <p:nvSpPr>
          <p:cNvPr id="152" name="Shape 152"/>
          <p:cNvSpPr/>
          <p:nvPr/>
        </p:nvSpPr>
        <p:spPr>
          <a:xfrm>
            <a:off x="7236733" y="3774000"/>
            <a:ext cx="3014800" cy="1032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3200">
                <a:solidFill>
                  <a:srgbClr val="BF9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Elasticsearch</a:t>
            </a:r>
          </a:p>
        </p:txBody>
      </p:sp>
      <p:sp>
        <p:nvSpPr>
          <p:cNvPr id="153" name="Shape 153"/>
          <p:cNvSpPr/>
          <p:nvPr/>
        </p:nvSpPr>
        <p:spPr>
          <a:xfrm>
            <a:off x="7236733" y="5158467"/>
            <a:ext cx="3014800" cy="103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4000">
                <a:solidFill>
                  <a:schemeClr val="accent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Kibana</a:t>
            </a:r>
          </a:p>
        </p:txBody>
      </p:sp>
      <p:sp>
        <p:nvSpPr>
          <p:cNvPr id="154" name="Shape 154"/>
          <p:cNvSpPr/>
          <p:nvPr/>
        </p:nvSpPr>
        <p:spPr>
          <a:xfrm>
            <a:off x="5507356" y="3245667"/>
            <a:ext cx="1494000" cy="18060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8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087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1B3C4E-71B5-40C5-90B9-F4A75BB2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Logstash</a:t>
            </a:r>
            <a:r>
              <a:rPr lang="en-US" altLang="zh-TW" b="1" dirty="0"/>
              <a:t> ETL </a:t>
            </a:r>
            <a:r>
              <a:rPr lang="zh-TW" altLang="en-US" b="1" dirty="0"/>
              <a:t>設定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D1F28-128D-4411-AB09-082A03331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指揮</a:t>
            </a:r>
            <a:r>
              <a:rPr lang="en-US" altLang="zh-TW" dirty="0" err="1"/>
              <a:t>logstash</a:t>
            </a:r>
            <a:r>
              <a:rPr lang="zh-TW" altLang="en-US" dirty="0"/>
              <a:t> 進行</a:t>
            </a:r>
            <a:r>
              <a:rPr lang="en-US" altLang="zh-TW" dirty="0"/>
              <a:t>ETL</a:t>
            </a:r>
            <a:r>
              <a:rPr lang="zh-TW" altLang="en-US" dirty="0"/>
              <a:t>作業的設定檔為 </a:t>
            </a:r>
            <a:r>
              <a:rPr lang="en-US" altLang="zh-TW" dirty="0" err="1"/>
              <a:t>tag_cloud_etl.conf</a:t>
            </a:r>
            <a:endParaRPr lang="en-US" altLang="zh-TW" dirty="0"/>
          </a:p>
          <a:p>
            <a:r>
              <a:rPr lang="en-US" altLang="zh-TW" dirty="0" err="1"/>
              <a:t>tag_cloud_etl.conf</a:t>
            </a:r>
            <a:r>
              <a:rPr lang="zh-TW" altLang="en-US" dirty="0"/>
              <a:t> 如下：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hape 481">
            <a:extLst>
              <a:ext uri="{FF2B5EF4-FFF2-40B4-BE49-F238E27FC236}">
                <a16:creationId xmlns:a16="http://schemas.microsoft.com/office/drawing/2014/main" id="{EB30247C-25D9-4498-B036-FA79A463EEE8}"/>
              </a:ext>
            </a:extLst>
          </p:cNvPr>
          <p:cNvSpPr txBox="1">
            <a:spLocks/>
          </p:cNvSpPr>
          <p:nvPr/>
        </p:nvSpPr>
        <p:spPr>
          <a:xfrm>
            <a:off x="1383789" y="2268031"/>
            <a:ext cx="9081097" cy="4374815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input {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file{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path =&gt; "</a:t>
            </a:r>
            <a:r>
              <a:rPr lang="en-US" altLang="zh-TW" sz="1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C:/dev/ELK_lesson/es_lesson_1013/data/*.txt</a:t>
            </a: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altLang="zh-TW" sz="1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start_position</a:t>
            </a: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=&gt; "beginning"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altLang="zh-TW" sz="1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sincedb_path</a:t>
            </a: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=&gt; "</a:t>
            </a:r>
            <a:r>
              <a:rPr lang="en-US" altLang="zh-TW" sz="1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C:/dev/ELK_lesson/lab/tmp/datadb</a:t>
            </a: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filter {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output {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altLang="zh-TW" sz="1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stdout</a:t>
            </a: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codec =&gt; </a:t>
            </a:r>
            <a:r>
              <a:rPr lang="en-US" altLang="zh-TW" sz="1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rubydebug</a:t>
            </a:r>
            <a:endParaRPr lang="en-US" altLang="zh-TW" sz="1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altLang="zh-TW" sz="1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elasticsearch</a:t>
            </a: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index =&gt; "data"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609585" indent="-406390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60158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78D91-C3BA-4D33-B57E-10C5CFFC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Logstash</a:t>
            </a:r>
            <a:r>
              <a:rPr lang="en-US" altLang="zh-TW" b="1" dirty="0"/>
              <a:t> ETL </a:t>
            </a:r>
            <a:r>
              <a:rPr lang="zh-TW" altLang="en-US" b="1" dirty="0"/>
              <a:t>作業</a:t>
            </a:r>
            <a:endParaRPr lang="zh-TW" altLang="en-US" dirty="0"/>
          </a:p>
        </p:txBody>
      </p:sp>
      <p:sp>
        <p:nvSpPr>
          <p:cNvPr id="4" name="Shape 714">
            <a:extLst>
              <a:ext uri="{FF2B5EF4-FFF2-40B4-BE49-F238E27FC236}">
                <a16:creationId xmlns:a16="http://schemas.microsoft.com/office/drawing/2014/main" id="{BA97F6BD-C264-4370-A63B-4991FB7B2547}"/>
              </a:ext>
            </a:extLst>
          </p:cNvPr>
          <p:cNvSpPr txBox="1">
            <a:spLocks/>
          </p:cNvSpPr>
          <p:nvPr/>
        </p:nvSpPr>
        <p:spPr>
          <a:xfrm>
            <a:off x="881764" y="1407669"/>
            <a:ext cx="9081097" cy="159927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cd /</a:t>
            </a:r>
            <a:r>
              <a:rPr lang="en-US" altLang="zh-TW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usr</a:t>
            </a:r>
            <a:r>
              <a:rPr lang="en-US" altLang="zh-TW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/share/</a:t>
            </a:r>
            <a:r>
              <a:rPr lang="en-US" altLang="zh-TW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logstash</a:t>
            </a:r>
            <a:endParaRPr lang="en-US" altLang="zh-TW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bin/</a:t>
            </a:r>
            <a:r>
              <a:rPr lang="en-US" altLang="zh-TW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logstash</a:t>
            </a:r>
            <a:r>
              <a:rPr lang="en-US" altLang="zh-TW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-f /home/</a:t>
            </a:r>
            <a:r>
              <a:rPr lang="en-US" altLang="zh-TW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justin</a:t>
            </a:r>
            <a:r>
              <a:rPr lang="en-US" altLang="zh-TW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/es_lesson_1013/</a:t>
            </a:r>
            <a:r>
              <a:rPr lang="en-US" altLang="zh-TW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tag_cloud_etl.conf</a:t>
            </a:r>
            <a:br>
              <a:rPr lang="en-US" altLang="zh-TW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en-US" altLang="zh-TW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圖片 5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C4078A85-F566-4851-8442-D36F113F8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73" y="3276326"/>
            <a:ext cx="6934200" cy="33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595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A2CEE9-A330-48C3-B42E-16BD658B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用</a:t>
            </a:r>
            <a:r>
              <a:rPr lang="en-US" altLang="zh-TW" b="1" dirty="0"/>
              <a:t>Kibana </a:t>
            </a:r>
            <a:r>
              <a:rPr lang="zh-TW" altLang="en-US" b="1" dirty="0"/>
              <a:t>觀察索引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902DD5-B454-4F31-BD06-359DB2A9E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0744236" cy="1050703"/>
          </a:xfrm>
        </p:spPr>
        <p:txBody>
          <a:bodyPr/>
          <a:lstStyle/>
          <a:p>
            <a:r>
              <a:rPr lang="zh-TW" altLang="en-US" dirty="0"/>
              <a:t>先利用</a:t>
            </a:r>
            <a:r>
              <a:rPr lang="en-US" altLang="zh-TW" dirty="0"/>
              <a:t>dev tool </a:t>
            </a:r>
            <a:r>
              <a:rPr lang="zh-TW" altLang="en-US" dirty="0"/>
              <a:t>觀察目前的</a:t>
            </a:r>
            <a:r>
              <a:rPr lang="en-US" altLang="zh-TW" dirty="0"/>
              <a:t>index</a:t>
            </a:r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FAD1131-ADD5-4BDB-8D12-D918B0EB71B3}"/>
              </a:ext>
            </a:extLst>
          </p:cNvPr>
          <p:cNvGrpSpPr/>
          <p:nvPr/>
        </p:nvGrpSpPr>
        <p:grpSpPr>
          <a:xfrm>
            <a:off x="415600" y="2061984"/>
            <a:ext cx="11485182" cy="4318034"/>
            <a:chOff x="415600" y="2061984"/>
            <a:chExt cx="11485182" cy="4318034"/>
          </a:xfrm>
        </p:grpSpPr>
        <p:pic>
          <p:nvPicPr>
            <p:cNvPr id="5" name="圖片 4" descr="一張含有 螢幕擷取畫面 的圖片&#10;&#10;產生非常高可信度的描述">
              <a:extLst>
                <a:ext uri="{FF2B5EF4-FFF2-40B4-BE49-F238E27FC236}">
                  <a16:creationId xmlns:a16="http://schemas.microsoft.com/office/drawing/2014/main" id="{6B580F09-B870-45C2-A776-3951F955F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00" y="2061984"/>
              <a:ext cx="11485182" cy="431803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8767A18-6B39-47FE-8A1F-85D7FF246165}"/>
                </a:ext>
              </a:extLst>
            </p:cNvPr>
            <p:cNvSpPr/>
            <p:nvPr/>
          </p:nvSpPr>
          <p:spPr>
            <a:xfrm>
              <a:off x="768927" y="3948545"/>
              <a:ext cx="1724891" cy="301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FF3B8D6E-E980-4C98-A338-172A82764992}"/>
                </a:ext>
              </a:extLst>
            </p:cNvPr>
            <p:cNvCxnSpPr/>
            <p:nvPr/>
          </p:nvCxnSpPr>
          <p:spPr>
            <a:xfrm>
              <a:off x="3738282" y="3343835"/>
              <a:ext cx="8086165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4702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39F801-4DE6-4042-A155-F7085B10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Kibana </a:t>
            </a:r>
            <a:r>
              <a:rPr lang="zh-TW" altLang="en-US" b="1" dirty="0"/>
              <a:t>建立索引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62C7D2-B41D-4261-B795-725081E9F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先在 </a:t>
            </a:r>
            <a:r>
              <a:rPr lang="en-US" altLang="zh-TW" dirty="0"/>
              <a:t>Kibana </a:t>
            </a:r>
            <a:r>
              <a:rPr lang="zh-TW" altLang="en-US" dirty="0"/>
              <a:t>加入剛剛寫入的索引，名稱為 </a:t>
            </a:r>
            <a:r>
              <a:rPr lang="en-US" altLang="zh-TW" dirty="0"/>
              <a:t>“data”</a:t>
            </a:r>
          </a:p>
          <a:p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B47E3F9-CB87-4E58-815E-8A05FA45E041}"/>
              </a:ext>
            </a:extLst>
          </p:cNvPr>
          <p:cNvGrpSpPr/>
          <p:nvPr/>
        </p:nvGrpSpPr>
        <p:grpSpPr>
          <a:xfrm>
            <a:off x="1968939" y="2553634"/>
            <a:ext cx="7932122" cy="3244493"/>
            <a:chOff x="1968939" y="2553634"/>
            <a:chExt cx="7932122" cy="3244493"/>
          </a:xfrm>
        </p:grpSpPr>
        <p:pic>
          <p:nvPicPr>
            <p:cNvPr id="5" name="圖片 4" descr="一張含有 螢幕擷取畫面 的圖片&#10;&#10;產生非常高可信度的描述">
              <a:extLst>
                <a:ext uri="{FF2B5EF4-FFF2-40B4-BE49-F238E27FC236}">
                  <a16:creationId xmlns:a16="http://schemas.microsoft.com/office/drawing/2014/main" id="{4A1A5D3E-94B1-4BC5-A8DA-3DD5F24D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8939" y="2553634"/>
              <a:ext cx="7932122" cy="324449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BB313F9-8C54-45F3-B31F-0B407FE28AA8}"/>
                </a:ext>
              </a:extLst>
            </p:cNvPr>
            <p:cNvSpPr/>
            <p:nvPr/>
          </p:nvSpPr>
          <p:spPr>
            <a:xfrm>
              <a:off x="2036618" y="5185064"/>
              <a:ext cx="613064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84CA47-D269-43B7-9CC4-5C11A9715FE1}"/>
                </a:ext>
              </a:extLst>
            </p:cNvPr>
            <p:cNvSpPr/>
            <p:nvPr/>
          </p:nvSpPr>
          <p:spPr>
            <a:xfrm>
              <a:off x="2744829" y="4261699"/>
              <a:ext cx="1361006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CB8BD33-A877-4DB3-A047-654CD4151AC1}"/>
                </a:ext>
              </a:extLst>
            </p:cNvPr>
            <p:cNvSpPr txBox="1"/>
            <p:nvPr/>
          </p:nvSpPr>
          <p:spPr>
            <a:xfrm>
              <a:off x="2717361" y="5185064"/>
              <a:ext cx="1559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1.</a:t>
              </a:r>
              <a:r>
                <a:rPr lang="zh-TW" altLang="en-US" dirty="0">
                  <a:solidFill>
                    <a:srgbClr val="FF0000"/>
                  </a:solidFill>
                </a:rPr>
                <a:t>點選齒輪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BFF8D13-AE1E-4B4D-9C66-CFB538B861A7}"/>
                </a:ext>
              </a:extLst>
            </p:cNvPr>
            <p:cNvSpPr txBox="1"/>
            <p:nvPr/>
          </p:nvSpPr>
          <p:spPr>
            <a:xfrm>
              <a:off x="4099315" y="4261699"/>
              <a:ext cx="249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2.</a:t>
              </a:r>
              <a:r>
                <a:rPr lang="zh-TW" altLang="en-US" dirty="0">
                  <a:solidFill>
                    <a:srgbClr val="FF0000"/>
                  </a:solidFill>
                </a:rPr>
                <a:t>點擊 </a:t>
              </a:r>
              <a:r>
                <a:rPr lang="en-US" altLang="zh-TW" dirty="0">
                  <a:solidFill>
                    <a:srgbClr val="FF0000"/>
                  </a:solidFill>
                </a:rPr>
                <a:t>Index Patterns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390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39F801-4DE6-4042-A155-F7085B10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Kibana </a:t>
            </a:r>
            <a:r>
              <a:rPr lang="zh-TW" altLang="en-US" b="1" dirty="0"/>
              <a:t>建立索引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62C7D2-B41D-4261-B795-725081E9F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填入索引名稱 </a:t>
            </a:r>
            <a:r>
              <a:rPr lang="en-US" altLang="zh-TW" dirty="0"/>
              <a:t>“data”</a:t>
            </a:r>
          </a:p>
          <a:p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DF01332-AA8C-4C6A-A224-A0BB0F726359}"/>
              </a:ext>
            </a:extLst>
          </p:cNvPr>
          <p:cNvGrpSpPr/>
          <p:nvPr/>
        </p:nvGrpSpPr>
        <p:grpSpPr>
          <a:xfrm>
            <a:off x="1555586" y="1996309"/>
            <a:ext cx="8283658" cy="4275190"/>
            <a:chOff x="838410" y="2026245"/>
            <a:chExt cx="8283658" cy="4275190"/>
          </a:xfrm>
        </p:grpSpPr>
        <p:pic>
          <p:nvPicPr>
            <p:cNvPr id="10" name="圖片 9" descr="一張含有 螢幕擷取畫面 的圖片&#10;&#10;產生非常高可信度的描述">
              <a:extLst>
                <a:ext uri="{FF2B5EF4-FFF2-40B4-BE49-F238E27FC236}">
                  <a16:creationId xmlns:a16="http://schemas.microsoft.com/office/drawing/2014/main" id="{E9E14C4B-CF65-4042-A244-3A5F5B2E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410" y="2026245"/>
              <a:ext cx="8283658" cy="427519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BB313F9-8C54-45F3-B31F-0B407FE28AA8}"/>
                </a:ext>
              </a:extLst>
            </p:cNvPr>
            <p:cNvSpPr/>
            <p:nvPr/>
          </p:nvSpPr>
          <p:spPr>
            <a:xfrm>
              <a:off x="3360199" y="5790869"/>
              <a:ext cx="613064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84CA47-D269-43B7-9CC4-5C11A9715FE1}"/>
                </a:ext>
              </a:extLst>
            </p:cNvPr>
            <p:cNvSpPr/>
            <p:nvPr/>
          </p:nvSpPr>
          <p:spPr>
            <a:xfrm>
              <a:off x="3292760" y="4255179"/>
              <a:ext cx="1361006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CB8BD33-A877-4DB3-A047-654CD4151AC1}"/>
                </a:ext>
              </a:extLst>
            </p:cNvPr>
            <p:cNvSpPr txBox="1"/>
            <p:nvPr/>
          </p:nvSpPr>
          <p:spPr>
            <a:xfrm>
              <a:off x="4743413" y="4299113"/>
              <a:ext cx="2500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1.</a:t>
              </a:r>
              <a:r>
                <a:rPr lang="zh-TW" altLang="en-US" dirty="0">
                  <a:solidFill>
                    <a:srgbClr val="FF0000"/>
                  </a:solidFill>
                </a:rPr>
                <a:t> 填入索引名稱</a:t>
              </a:r>
              <a:r>
                <a:rPr lang="en-US" altLang="zh-TW" dirty="0">
                  <a:solidFill>
                    <a:srgbClr val="FF0000"/>
                  </a:solidFill>
                </a:rPr>
                <a:t>data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BFF8D13-AE1E-4B4D-9C66-CFB538B861A7}"/>
                </a:ext>
              </a:extLst>
            </p:cNvPr>
            <p:cNvSpPr txBox="1"/>
            <p:nvPr/>
          </p:nvSpPr>
          <p:spPr>
            <a:xfrm>
              <a:off x="4134395" y="5827302"/>
              <a:ext cx="249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2.</a:t>
              </a:r>
              <a:r>
                <a:rPr lang="zh-TW" altLang="en-US" dirty="0">
                  <a:solidFill>
                    <a:srgbClr val="FF0000"/>
                  </a:solidFill>
                </a:rPr>
                <a:t>點擊 </a:t>
              </a:r>
              <a:r>
                <a:rPr lang="en-US" altLang="zh-TW" dirty="0">
                  <a:solidFill>
                    <a:srgbClr val="FF0000"/>
                  </a:solidFill>
                </a:rPr>
                <a:t>create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74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39F801-4DE6-4042-A155-F7085B10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用</a:t>
            </a:r>
            <a:r>
              <a:rPr lang="en-US" altLang="zh-TW" b="1" dirty="0"/>
              <a:t>Kibana </a:t>
            </a:r>
            <a:r>
              <a:rPr lang="zh-TW" altLang="en-US" b="1" dirty="0"/>
              <a:t>觀察資料</a:t>
            </a:r>
            <a:endParaRPr lang="zh-TW" altLang="en-US" dirty="0"/>
          </a:p>
        </p:txBody>
      </p:sp>
      <p:pic>
        <p:nvPicPr>
          <p:cNvPr id="5" name="圖片 4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18DA7DC6-DB3A-4FF1-8C12-AB193539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2" y="1356967"/>
            <a:ext cx="9977717" cy="51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89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5B0B1-B4F1-4C87-9171-3AB48086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用</a:t>
            </a:r>
            <a:r>
              <a:rPr lang="en-US" altLang="zh-TW" b="1" dirty="0"/>
              <a:t>Kibana </a:t>
            </a:r>
            <a:r>
              <a:rPr lang="zh-TW" altLang="en-US" b="1" dirty="0"/>
              <a:t>製作文字雲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E2CB7E-493E-4BD1-83EA-04C74499B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901767"/>
          </a:xfrm>
        </p:spPr>
        <p:txBody>
          <a:bodyPr/>
          <a:lstStyle/>
          <a:p>
            <a:r>
              <a:rPr lang="zh-TW" altLang="en-US" dirty="0"/>
              <a:t>點擊 </a:t>
            </a:r>
            <a:r>
              <a:rPr lang="en-US" altLang="zh-TW" dirty="0"/>
              <a:t>+</a:t>
            </a:r>
            <a:r>
              <a:rPr lang="zh-TW" altLang="en-US" dirty="0"/>
              <a:t> 符號新增視覺化效果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D22A443-B4C1-4D66-A859-8999C959725F}"/>
              </a:ext>
            </a:extLst>
          </p:cNvPr>
          <p:cNvGrpSpPr/>
          <p:nvPr/>
        </p:nvGrpSpPr>
        <p:grpSpPr>
          <a:xfrm>
            <a:off x="1103035" y="2978685"/>
            <a:ext cx="9634237" cy="2518106"/>
            <a:chOff x="1103035" y="2978685"/>
            <a:chExt cx="9634237" cy="2518106"/>
          </a:xfrm>
        </p:grpSpPr>
        <p:pic>
          <p:nvPicPr>
            <p:cNvPr id="5" name="圖片 4" descr="一張含有 螢幕擷取畫面 的圖片&#10;&#10;產生非常高可信度的描述">
              <a:extLst>
                <a:ext uri="{FF2B5EF4-FFF2-40B4-BE49-F238E27FC236}">
                  <a16:creationId xmlns:a16="http://schemas.microsoft.com/office/drawing/2014/main" id="{5AE9381E-E4DF-44AA-9C6E-90397059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035" y="2978685"/>
              <a:ext cx="9634237" cy="251810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1E9B3BE-3C3E-4901-AFB1-5934D1DD60AF}"/>
                </a:ext>
              </a:extLst>
            </p:cNvPr>
            <p:cNvSpPr/>
            <p:nvPr/>
          </p:nvSpPr>
          <p:spPr>
            <a:xfrm>
              <a:off x="7762009" y="3647209"/>
              <a:ext cx="477982" cy="3740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5601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5B0B1-B4F1-4C87-9171-3AB48086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用</a:t>
            </a:r>
            <a:r>
              <a:rPr lang="en-US" altLang="zh-TW" b="1" dirty="0"/>
              <a:t>Kibana </a:t>
            </a:r>
            <a:r>
              <a:rPr lang="zh-TW" altLang="en-US" b="1" dirty="0"/>
              <a:t>製作文字雲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E2CB7E-493E-4BD1-83EA-04C74499B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901767"/>
          </a:xfrm>
        </p:spPr>
        <p:txBody>
          <a:bodyPr/>
          <a:lstStyle/>
          <a:p>
            <a:r>
              <a:rPr lang="zh-TW" altLang="en-US" dirty="0"/>
              <a:t>點擊 </a:t>
            </a:r>
            <a:r>
              <a:rPr lang="en-US" altLang="zh-TW" dirty="0"/>
              <a:t>Tag Cloud </a:t>
            </a:r>
            <a:r>
              <a:rPr lang="zh-TW" altLang="en-US" dirty="0"/>
              <a:t>新增文字雲</a:t>
            </a:r>
          </a:p>
        </p:txBody>
      </p:sp>
      <p:pic>
        <p:nvPicPr>
          <p:cNvPr id="10" name="圖片 9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63D0D7EB-365D-42F4-A3A7-B758C8A3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40" y="593367"/>
            <a:ext cx="6698560" cy="59364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1BF41E3-DB60-44C4-9E28-8F1708667E9C}"/>
              </a:ext>
            </a:extLst>
          </p:cNvPr>
          <p:cNvSpPr/>
          <p:nvPr/>
        </p:nvSpPr>
        <p:spPr>
          <a:xfrm>
            <a:off x="7138555" y="4800600"/>
            <a:ext cx="1392381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758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EBDF895F-F1DA-4CB7-BD88-36A70780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44" y="2188592"/>
            <a:ext cx="10234547" cy="32159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475B0B1-B4F1-4C87-9171-3AB48086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用</a:t>
            </a:r>
            <a:r>
              <a:rPr lang="en-US" altLang="zh-TW" b="1" dirty="0"/>
              <a:t>Kibana </a:t>
            </a:r>
            <a:r>
              <a:rPr lang="zh-TW" altLang="en-US" b="1" dirty="0"/>
              <a:t>製作文字雲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E2CB7E-493E-4BD1-83EA-04C74499B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901767"/>
          </a:xfrm>
        </p:spPr>
        <p:txBody>
          <a:bodyPr/>
          <a:lstStyle/>
          <a:p>
            <a:r>
              <a:rPr lang="zh-TW" altLang="en-US" dirty="0"/>
              <a:t>選擇</a:t>
            </a:r>
            <a:r>
              <a:rPr lang="en-US" altLang="zh-TW" dirty="0"/>
              <a:t>data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BF41E3-DB60-44C4-9E28-8F1708667E9C}"/>
              </a:ext>
            </a:extLst>
          </p:cNvPr>
          <p:cNvSpPr/>
          <p:nvPr/>
        </p:nvSpPr>
        <p:spPr>
          <a:xfrm>
            <a:off x="1185990" y="4199965"/>
            <a:ext cx="857963" cy="506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826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5B0B1-B4F1-4C87-9171-3AB48086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用</a:t>
            </a:r>
            <a:r>
              <a:rPr lang="en-US" altLang="zh-TW" b="1" dirty="0"/>
              <a:t>Kibana </a:t>
            </a:r>
            <a:r>
              <a:rPr lang="zh-TW" altLang="en-US" b="1" dirty="0"/>
              <a:t>製作文字雲</a:t>
            </a:r>
          </a:p>
        </p:txBody>
      </p:sp>
      <p:pic>
        <p:nvPicPr>
          <p:cNvPr id="10" name="圖片 9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66ABC66D-8C4C-406C-99B0-2A76914B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95" y="1356967"/>
            <a:ext cx="9438409" cy="495439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7D8852F-62F6-40FD-804F-C4B1B56A21A3}"/>
              </a:ext>
            </a:extLst>
          </p:cNvPr>
          <p:cNvSpPr/>
          <p:nvPr/>
        </p:nvSpPr>
        <p:spPr>
          <a:xfrm>
            <a:off x="1724891" y="4042064"/>
            <a:ext cx="2182091" cy="350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706B0D-875A-4731-9577-23699C65F01B}"/>
              </a:ext>
            </a:extLst>
          </p:cNvPr>
          <p:cNvSpPr/>
          <p:nvPr/>
        </p:nvSpPr>
        <p:spPr>
          <a:xfrm>
            <a:off x="1724890" y="4482353"/>
            <a:ext cx="2182091" cy="376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54FF8A-3CD0-4833-8CA3-93A07BE27635}"/>
              </a:ext>
            </a:extLst>
          </p:cNvPr>
          <p:cNvSpPr/>
          <p:nvPr/>
        </p:nvSpPr>
        <p:spPr>
          <a:xfrm>
            <a:off x="1724890" y="5290776"/>
            <a:ext cx="2182091" cy="376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42052E1-B013-4050-84BF-A6E6136B6DA4}"/>
              </a:ext>
            </a:extLst>
          </p:cNvPr>
          <p:cNvSpPr txBox="1"/>
          <p:nvPr/>
        </p:nvSpPr>
        <p:spPr>
          <a:xfrm>
            <a:off x="4043082" y="4042064"/>
            <a:ext cx="293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Aggregation </a:t>
            </a:r>
            <a:r>
              <a:rPr lang="zh-TW" altLang="en-US" dirty="0">
                <a:solidFill>
                  <a:srgbClr val="FF0000"/>
                </a:solidFill>
              </a:rPr>
              <a:t>選擇</a:t>
            </a:r>
            <a:r>
              <a:rPr lang="en-US" altLang="zh-TW" dirty="0">
                <a:solidFill>
                  <a:srgbClr val="FF0000"/>
                </a:solidFill>
              </a:rPr>
              <a:t>Terms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30A7B3-56B8-476D-9F0B-520C4A1023A1}"/>
              </a:ext>
            </a:extLst>
          </p:cNvPr>
          <p:cNvSpPr txBox="1"/>
          <p:nvPr/>
        </p:nvSpPr>
        <p:spPr>
          <a:xfrm>
            <a:off x="4043081" y="4482353"/>
            <a:ext cx="3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Field </a:t>
            </a:r>
            <a:r>
              <a:rPr lang="zh-TW" altLang="en-US" dirty="0">
                <a:solidFill>
                  <a:srgbClr val="FF0000"/>
                </a:solidFill>
              </a:rPr>
              <a:t>選擇</a:t>
            </a:r>
            <a:r>
              <a:rPr lang="en-US" altLang="zh-TW" dirty="0" err="1">
                <a:solidFill>
                  <a:srgbClr val="FF0000"/>
                </a:solidFill>
              </a:rPr>
              <a:t>message.keyword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6384151-5CCC-483A-9E70-F503325ABC9A}"/>
              </a:ext>
            </a:extLst>
          </p:cNvPr>
          <p:cNvSpPr txBox="1"/>
          <p:nvPr/>
        </p:nvSpPr>
        <p:spPr>
          <a:xfrm>
            <a:off x="4043081" y="5290776"/>
            <a:ext cx="3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size </a:t>
            </a:r>
            <a:r>
              <a:rPr lang="zh-TW" altLang="en-US" dirty="0">
                <a:solidFill>
                  <a:srgbClr val="FF0000"/>
                </a:solidFill>
              </a:rPr>
              <a:t>選擇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F52730D-7123-4B60-B57C-FDC583DF026D}"/>
              </a:ext>
            </a:extLst>
          </p:cNvPr>
          <p:cNvSpPr/>
          <p:nvPr/>
        </p:nvSpPr>
        <p:spPr>
          <a:xfrm>
            <a:off x="3397010" y="2286120"/>
            <a:ext cx="509971" cy="259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8B85EF8-A60B-4754-AB28-50C0F2904190}"/>
              </a:ext>
            </a:extLst>
          </p:cNvPr>
          <p:cNvSpPr txBox="1"/>
          <p:nvPr/>
        </p:nvSpPr>
        <p:spPr>
          <a:xfrm>
            <a:off x="3968407" y="2237404"/>
            <a:ext cx="3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</a:t>
            </a:r>
            <a:r>
              <a:rPr lang="zh-TW" altLang="en-US" dirty="0">
                <a:solidFill>
                  <a:srgbClr val="FF0000"/>
                </a:solidFill>
              </a:rPr>
              <a:t>按下 </a:t>
            </a:r>
            <a:r>
              <a:rPr lang="en-US" altLang="zh-TW" dirty="0">
                <a:solidFill>
                  <a:srgbClr val="FF0000"/>
                </a:solidFill>
              </a:rPr>
              <a:t>apply </a:t>
            </a:r>
            <a:r>
              <a:rPr lang="zh-TW" altLang="en-US" dirty="0">
                <a:solidFill>
                  <a:srgbClr val="FF0000"/>
                </a:solidFill>
              </a:rPr>
              <a:t>按鈕，開始產生文字雲</a:t>
            </a:r>
          </a:p>
        </p:txBody>
      </p:sp>
    </p:spTree>
    <p:extLst>
      <p:ext uri="{BB962C8B-B14F-4D97-AF65-F5344CB8AC3E}">
        <p14:creationId xmlns:p14="http://schemas.microsoft.com/office/powerpoint/2010/main" val="266220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89192" y="372643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kumimoji="1" lang="zh-TW" altLang="en-US" sz="3400" b="1" cap="all" dirty="0">
                <a:sym typeface="Microsoft JhengHei"/>
              </a:rPr>
              <a:t>大數據前言 </a:t>
            </a:r>
            <a:r>
              <a:rPr kumimoji="1" lang="en-US" altLang="zh-TW" sz="3400" b="1" cap="all" dirty="0">
                <a:sym typeface="Microsoft JhengHei"/>
              </a:rPr>
              <a:t>- 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ELK </a:t>
            </a:r>
            <a:r>
              <a:rPr kumimoji="1" lang="zh-TW" altLang="en-US" sz="3400" b="1" cap="all" dirty="0">
                <a:sym typeface="Microsoft JhengHei"/>
              </a:rPr>
              <a:t>與大數據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182880" y="1710059"/>
            <a:ext cx="10724606" cy="4912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22299" indent="-571500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大數據技術上要處理的問題</a:t>
            </a:r>
          </a:p>
          <a:p>
            <a:pPr marL="1219170" lvl="1" indent="-457189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資料量大，但處理時間有限 </a:t>
            </a:r>
          </a:p>
          <a:p>
            <a:pPr marL="1828754" lvl="2" indent="-457189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ES 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近乎即時的索引，可以短時間處理大量資料</a:t>
            </a:r>
          </a:p>
          <a:p>
            <a:pPr marL="1219170" lvl="1" indent="-457189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資料樣式多 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=&gt;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結構化 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非結構化資料混合</a:t>
            </a:r>
          </a:p>
          <a:p>
            <a:pPr marL="1828754" lvl="2" indent="-457189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ES 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提供 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schema-less 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儲存結構化 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</a:p>
          <a:p>
            <a:pPr marL="1219170" lvl="1" indent="-457189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處理速度要快，相對 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computing power 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要高，才能在有限的時間處理龐大的資料</a:t>
            </a:r>
          </a:p>
          <a:p>
            <a:pPr marL="1828754" lvl="2" indent="-457189">
              <a:lnSpc>
                <a:spcPct val="150000"/>
              </a:lnSpc>
              <a:buSzPct val="100000"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利用 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ES cluster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，方便處理大量的資料</a:t>
            </a:r>
          </a:p>
          <a:p>
            <a:pPr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1" name="Shape 161" descr="1444961608-288627445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117" y="592973"/>
            <a:ext cx="4288386" cy="21272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9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054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6"/>
          <p:cNvSpPr txBox="1">
            <a:spLocks/>
          </p:cNvSpPr>
          <p:nvPr/>
        </p:nvSpPr>
        <p:spPr>
          <a:xfrm>
            <a:off x="399845" y="1402670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SzPct val="100000"/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2pPr>
            <a:lvl3pPr lvl="2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3pPr>
            <a:lvl4pPr lvl="3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4pPr>
            <a:lvl5pPr lvl="4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5pPr>
            <a:lvl6pPr lvl="5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6pPr>
            <a:lvl7pPr lvl="6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7pPr>
            <a:lvl8pPr lvl="7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8pPr>
            <a:lvl9pPr lvl="8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9pPr>
          </a:lstStyle>
          <a:p>
            <a:pPr marL="0" lvl="1" algn="l"/>
            <a:r>
              <a:rPr kumimoji="1" lang="en-US" altLang="zh-TW" b="1" cap="all" dirty="0">
                <a:solidFill>
                  <a:schemeClr val="accent1"/>
                </a:solidFill>
              </a:rPr>
              <a:t>ELK</a:t>
            </a:r>
            <a:r>
              <a:rPr kumimoji="1" lang="zh-TW" altLang="en-US" b="1" cap="all" dirty="0">
                <a:solidFill>
                  <a:schemeClr val="accent1"/>
                </a:solidFill>
              </a:rPr>
              <a:t> 與</a:t>
            </a:r>
            <a:endParaRPr kumimoji="1" lang="en-US" altLang="zh-TW" b="1" cap="all" dirty="0">
              <a:solidFill>
                <a:schemeClr val="accent1"/>
              </a:solidFill>
            </a:endParaRPr>
          </a:p>
          <a:p>
            <a:pPr marL="0" lvl="1" algn="l"/>
            <a:r>
              <a:rPr kumimoji="1" lang="en-US" altLang="zh-TW" b="1" cap="all" dirty="0">
                <a:solidFill>
                  <a:schemeClr val="accent1"/>
                </a:solidFill>
              </a:rPr>
              <a:t>Hadoop </a:t>
            </a:r>
            <a:r>
              <a:rPr kumimoji="1" lang="zh-TW" altLang="en-US" b="1" cap="all" dirty="0">
                <a:solidFill>
                  <a:schemeClr val="accent1"/>
                </a:solidFill>
              </a:rPr>
              <a:t>資料轉換、整合查詢</a:t>
            </a:r>
            <a:endParaRPr kumimoji="1" lang="en-US" altLang="zh-TW" b="1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902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7" descr="畫面剪輯">
            <a:extLst>
              <a:ext uri="{FF2B5EF4-FFF2-40B4-BE49-F238E27FC236}">
                <a16:creationId xmlns:a16="http://schemas.microsoft.com/office/drawing/2014/main" id="{FC03CA0D-01E9-4A33-B2C5-D606FB2A3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980" y="1894490"/>
            <a:ext cx="8355724" cy="430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hape 821"/>
          <p:cNvSpPr txBox="1">
            <a:spLocks/>
          </p:cNvSpPr>
          <p:nvPr/>
        </p:nvSpPr>
        <p:spPr>
          <a:xfrm>
            <a:off x="614855" y="593367"/>
            <a:ext cx="9806152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pPr marL="0" lvl="1"/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ELK</a:t>
            </a:r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與 </a:t>
            </a:r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Hadoop </a:t>
            </a:r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資料轉換、整合查詢 </a:t>
            </a:r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</a:t>
            </a:r>
          </a:p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ES-</a:t>
            </a:r>
            <a:r>
              <a:rPr kumimoji="1" lang="en-US" altLang="zh-TW" sz="3400" b="1" cap="all" dirty="0" err="1">
                <a:sym typeface="Microsoft JhengHei"/>
              </a:rPr>
              <a:t>hadoop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9613221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D93FC2-5A95-4BE8-B9C0-E118A3B0F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081521" cy="388077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可以存放大數據，但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是批次處理系統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(batch processing system)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，資料沒辦法及時的提供，每次的資料取用需求都必須等待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運算完畢才拿到資料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ES-Hadoop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提供很好的資料索引橋接，讓放在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的資料可以快速的經過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ES-Hadoop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的橋接，在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Elasticsearch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中建立索引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Shape 821"/>
          <p:cNvSpPr txBox="1">
            <a:spLocks/>
          </p:cNvSpPr>
          <p:nvPr/>
        </p:nvSpPr>
        <p:spPr>
          <a:xfrm>
            <a:off x="614855" y="593367"/>
            <a:ext cx="9806152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pPr marL="0" lvl="1"/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ELK</a:t>
            </a:r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與 </a:t>
            </a:r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Hadoop </a:t>
            </a:r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資料轉換、整合查詢 </a:t>
            </a:r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</a:t>
            </a:r>
          </a:p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ES-</a:t>
            </a:r>
            <a:r>
              <a:rPr kumimoji="1" lang="en-US" altLang="zh-TW" sz="3400" b="1" cap="all" dirty="0" err="1">
                <a:sym typeface="Microsoft JhengHei"/>
              </a:rPr>
              <a:t>hadoop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4115170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AC2BFD-1EC3-481D-B601-ADF6F7275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31" y="1987163"/>
            <a:ext cx="9806152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ES-Hadoop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可以建立搜尋系統來快速的進行資料搜尋與分析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Kibana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快速的進行資料視覺化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ES-Hadoop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 streaming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SparkSQL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的支援，另外，不管是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Hive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Storm, Cascading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MapReduce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ES-Hadoop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都提供原生介面快速穩定的存取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Elasticsearch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的索引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(index)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Shape 821"/>
          <p:cNvSpPr txBox="1">
            <a:spLocks/>
          </p:cNvSpPr>
          <p:nvPr/>
        </p:nvSpPr>
        <p:spPr>
          <a:xfrm>
            <a:off x="614855" y="593367"/>
            <a:ext cx="9806152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pPr marL="0" lvl="1"/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ELK</a:t>
            </a:r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與 </a:t>
            </a:r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Hadoop </a:t>
            </a:r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資料轉換、整合查詢 </a:t>
            </a:r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</a:t>
            </a:r>
          </a:p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ES-</a:t>
            </a:r>
            <a:r>
              <a:rPr kumimoji="1" lang="en-US" altLang="zh-TW" sz="3400" b="1" cap="all" dirty="0" err="1">
                <a:sym typeface="Microsoft JhengHei"/>
              </a:rPr>
              <a:t>hadoop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349040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AC2BFD-1EC3-481D-B601-ADF6F7275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2941"/>
            <a:ext cx="8596668" cy="11743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Apache Hive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Elasticsearch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 </a:t>
            </a: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先將</a:t>
            </a:r>
            <a:r>
              <a:rPr lang="en-US" altLang="zh-TW" dirty="0">
                <a:latin typeface="微軟正黑體" panose="020B0604030504040204" pitchFamily="34" charset="-120"/>
              </a:rPr>
              <a:t>es-hadoop-.jar</a:t>
            </a:r>
            <a:r>
              <a:rPr lang="zh-TW" altLang="en-US" dirty="0">
                <a:latin typeface="微軟正黑體" panose="020B0604030504040204" pitchFamily="34" charset="-120"/>
              </a:rPr>
              <a:t> 放到 </a:t>
            </a:r>
            <a:r>
              <a:rPr lang="en-US" altLang="zh-TW" dirty="0" err="1">
                <a:latin typeface="微軟正黑體" panose="020B0604030504040204" pitchFamily="34" charset="-120"/>
              </a:rPr>
              <a:t>hive.aux.jars.path</a:t>
            </a:r>
            <a:r>
              <a:rPr lang="zh-TW" altLang="en-US" dirty="0">
                <a:latin typeface="微軟正黑體" panose="020B0604030504040204" pitchFamily="34" charset="-120"/>
              </a:rPr>
              <a:t> 設定項目中的路徑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讀取資料前，先定義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hive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的外部資料表：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Shape 793">
            <a:extLst>
              <a:ext uri="{FF2B5EF4-FFF2-40B4-BE49-F238E27FC236}">
                <a16:creationId xmlns:a16="http://schemas.microsoft.com/office/drawing/2014/main" id="{D9E3659A-B0BC-4AA9-95E9-B99799F548F6}"/>
              </a:ext>
            </a:extLst>
          </p:cNvPr>
          <p:cNvSpPr txBox="1">
            <a:spLocks/>
          </p:cNvSpPr>
          <p:nvPr/>
        </p:nvSpPr>
        <p:spPr>
          <a:xfrm>
            <a:off x="854870" y="3056356"/>
            <a:ext cx="8062194" cy="2412115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buNone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CREATE EXTERNAL TABLE artists (</a:t>
            </a:r>
          </a:p>
          <a:p>
            <a:pPr>
              <a:lnSpc>
                <a:spcPct val="115000"/>
              </a:lnSpc>
              <a:buNone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id      BIGINT,</a:t>
            </a:r>
          </a:p>
          <a:p>
            <a:pPr>
              <a:lnSpc>
                <a:spcPct val="115000"/>
              </a:lnSpc>
              <a:buNone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name    STRING,</a:t>
            </a:r>
          </a:p>
          <a:p>
            <a:pPr>
              <a:lnSpc>
                <a:spcPct val="115000"/>
              </a:lnSpc>
              <a:buNone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links   STRUCT&lt;url:STRING, </a:t>
            </a:r>
            <a:r>
              <a:rPr lang="en-US" altLang="zh-TW" sz="1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picture:STRING</a:t>
            </a: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&gt;)</a:t>
            </a:r>
          </a:p>
          <a:p>
            <a:pPr>
              <a:lnSpc>
                <a:spcPct val="115000"/>
              </a:lnSpc>
              <a:buNone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STORED BY '</a:t>
            </a:r>
            <a:r>
              <a:rPr lang="en-US" altLang="zh-TW" sz="1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org.elasticsearch.hadoop.hive.EsStorageHandler</a:t>
            </a: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>
              <a:lnSpc>
                <a:spcPct val="115000"/>
              </a:lnSpc>
              <a:buNone/>
            </a:pP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TBLPROPERTIES('</a:t>
            </a:r>
            <a:r>
              <a:rPr lang="en-US" altLang="zh-TW" sz="1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es.resource</a:t>
            </a: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 = 'radio/artists', '</a:t>
            </a:r>
            <a:r>
              <a:rPr lang="en-US" altLang="zh-TW" sz="1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es.query</a:t>
            </a:r>
            <a:r>
              <a:rPr lang="en-US" altLang="zh-TW" sz="1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 = '?q=me*');</a:t>
            </a:r>
            <a:endParaRPr lang="zh-TW" altLang="en-US" sz="1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AB1D53BE-377E-4BB2-8F74-EC42B180C45D}"/>
              </a:ext>
            </a:extLst>
          </p:cNvPr>
          <p:cNvSpPr txBox="1">
            <a:spLocks/>
          </p:cNvSpPr>
          <p:nvPr/>
        </p:nvSpPr>
        <p:spPr>
          <a:xfrm>
            <a:off x="677334" y="5557509"/>
            <a:ext cx="8596668" cy="525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只要透過簡單的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就可以讀取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Shape 793">
            <a:extLst>
              <a:ext uri="{FF2B5EF4-FFF2-40B4-BE49-F238E27FC236}">
                <a16:creationId xmlns:a16="http://schemas.microsoft.com/office/drawing/2014/main" id="{82C3527D-6480-402B-970B-F0E10D41A4BA}"/>
              </a:ext>
            </a:extLst>
          </p:cNvPr>
          <p:cNvSpPr txBox="1">
            <a:spLocks/>
          </p:cNvSpPr>
          <p:nvPr/>
        </p:nvSpPr>
        <p:spPr>
          <a:xfrm>
            <a:off x="854870" y="6023067"/>
            <a:ext cx="8062194" cy="55642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buNone/>
            </a:pPr>
            <a:r>
              <a:rPr lang="en-US" altLang="zh-TW" sz="14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artists;</a:t>
            </a:r>
            <a:endParaRPr lang="zh-TW" altLang="en-US" sz="1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Shape 821"/>
          <p:cNvSpPr txBox="1">
            <a:spLocks/>
          </p:cNvSpPr>
          <p:nvPr/>
        </p:nvSpPr>
        <p:spPr>
          <a:xfrm>
            <a:off x="614855" y="498771"/>
            <a:ext cx="9806152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pPr marL="0" lvl="1"/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ELK</a:t>
            </a:r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與 </a:t>
            </a:r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Hadoop </a:t>
            </a:r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資料轉換、整合查詢 </a:t>
            </a:r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-</a:t>
            </a:r>
          </a:p>
          <a:p>
            <a:pPr>
              <a:buClr>
                <a:schemeClr val="dk1"/>
              </a:buClr>
              <a:buSzPct val="100000"/>
            </a:pPr>
            <a:r>
              <a:rPr kumimoji="1" lang="en-US" altLang="zh-TW" sz="3400" b="1" cap="all" dirty="0">
                <a:sym typeface="Microsoft JhengHei"/>
              </a:rPr>
              <a:t>  ES-</a:t>
            </a:r>
            <a:r>
              <a:rPr kumimoji="1" lang="en-US" altLang="zh-TW" sz="3400" b="1" cap="all" dirty="0" err="1">
                <a:sym typeface="Microsoft JhengHei"/>
              </a:rPr>
              <a:t>hadoop</a:t>
            </a:r>
            <a:br>
              <a:rPr kumimoji="1" lang="en-US" altLang="zh-TW" sz="3400" b="1" cap="all" dirty="0">
                <a:sym typeface="Microsoft JhengHei"/>
              </a:rPr>
            </a:br>
            <a:r>
              <a:rPr kumimoji="1" lang="en-US" altLang="zh-TW" sz="3400" b="1" cap="all" dirty="0">
                <a:sym typeface="Microsoft JhengHei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96901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560A979-0C8E-4439-91F2-975BB39A841C}"/>
              </a:ext>
            </a:extLst>
          </p:cNvPr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95</a:t>
            </a:fld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" name="Shape 166"/>
          <p:cNvSpPr txBox="1">
            <a:spLocks/>
          </p:cNvSpPr>
          <p:nvPr/>
        </p:nvSpPr>
        <p:spPr>
          <a:xfrm>
            <a:off x="399845" y="1402670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>
            <a:lvl1pPr lvl="0" algn="ctr" defTabSz="457200" rtl="0" eaLnBrk="1" latinLnBrk="0" hangingPunct="1">
              <a:spcBef>
                <a:spcPts val="0"/>
              </a:spcBef>
              <a:buSzPct val="100000"/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2pPr>
            <a:lvl3pPr lvl="2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3pPr>
            <a:lvl4pPr lvl="3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4pPr>
            <a:lvl5pPr lvl="4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5pPr>
            <a:lvl6pPr lvl="5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6pPr>
            <a:lvl7pPr lvl="6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7pPr>
            <a:lvl8pPr lvl="7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8pPr>
            <a:lvl9pPr lvl="8" algn="ctr" eaLnBrk="1" hangingPunct="1">
              <a:spcBef>
                <a:spcPts val="0"/>
              </a:spcBef>
              <a:buSzPct val="100000"/>
              <a:defRPr sz="4800">
                <a:solidFill>
                  <a:schemeClr val="tx2"/>
                </a:solidFill>
              </a:defRPr>
            </a:lvl9pPr>
          </a:lstStyle>
          <a:p>
            <a:pPr lvl="0" algn="l" defTabSz="914400">
              <a:buSzTx/>
              <a:defRPr/>
            </a:pPr>
            <a:r>
              <a:rPr kumimoji="1" lang="en-US" altLang="zh-TW" b="1" cap="all" dirty="0" err="1">
                <a:latin typeface="+mn-lt"/>
                <a:ea typeface="+mn-ea"/>
                <a:cs typeface="+mn-cs"/>
              </a:rPr>
              <a:t>IoT</a:t>
            </a:r>
            <a:r>
              <a:rPr kumimoji="1" lang="zh-TW" altLang="en-US" b="1" cap="all" dirty="0"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b="1" cap="all" dirty="0">
                <a:latin typeface="+mn-lt"/>
                <a:ea typeface="+mn-ea"/>
                <a:cs typeface="+mn-cs"/>
              </a:rPr>
              <a:t>log </a:t>
            </a:r>
            <a:r>
              <a:rPr kumimoji="1" lang="zh-TW" altLang="en-US" b="1" cap="all" dirty="0">
                <a:latin typeface="+mn-lt"/>
                <a:ea typeface="+mn-ea"/>
                <a:cs typeface="+mn-cs"/>
              </a:rPr>
              <a:t>抓取、查詢、分析與視覺化</a:t>
            </a:r>
          </a:p>
        </p:txBody>
      </p:sp>
    </p:spTree>
    <p:extLst>
      <p:ext uri="{BB962C8B-B14F-4D97-AF65-F5344CB8AC3E}">
        <p14:creationId xmlns:p14="http://schemas.microsoft.com/office/powerpoint/2010/main" val="42717383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>
            <a:spLocks noGrp="1"/>
          </p:cNvSpPr>
          <p:nvPr>
            <p:ph type="title"/>
          </p:nvPr>
        </p:nvSpPr>
        <p:spPr>
          <a:xfrm>
            <a:off x="0" y="593367"/>
            <a:ext cx="117764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/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抓取、查詢、分析與視覺化</a:t>
            </a:r>
            <a:b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</a:br>
            <a:endParaRPr kumimoji="1" lang="zh-TW" altLang="en-US" sz="3400" b="1" kern="1200" cap="all" dirty="0">
              <a:solidFill>
                <a:schemeClr val="accent1"/>
              </a:solidFill>
              <a:latin typeface="+mj-lt"/>
              <a:ea typeface="+mj-ea"/>
              <a:cs typeface="+mj-cs"/>
              <a:sym typeface="Microsoft JhengHei"/>
            </a:endParaRPr>
          </a:p>
        </p:txBody>
      </p:sp>
      <p:grpSp>
        <p:nvGrpSpPr>
          <p:cNvPr id="836" name="Shape 836"/>
          <p:cNvGrpSpPr/>
          <p:nvPr/>
        </p:nvGrpSpPr>
        <p:grpSpPr>
          <a:xfrm>
            <a:off x="502581" y="2418267"/>
            <a:ext cx="9828300" cy="3026200"/>
            <a:chOff x="520850" y="1804400"/>
            <a:chExt cx="7371225" cy="2269650"/>
          </a:xfrm>
        </p:grpSpPr>
        <p:sp>
          <p:nvSpPr>
            <p:cNvPr id="837" name="Shape 837"/>
            <p:cNvSpPr/>
            <p:nvPr/>
          </p:nvSpPr>
          <p:spPr>
            <a:xfrm>
              <a:off x="520850" y="1804400"/>
              <a:ext cx="2055600" cy="2269500"/>
            </a:xfrm>
            <a:prstGeom prst="homePlate">
              <a:avLst>
                <a:gd name="adj" fmla="val 22851"/>
              </a:avLst>
            </a:prstGeom>
            <a:solidFill>
              <a:srgbClr val="FCE5CD"/>
            </a:solidFill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zh-TW" altLang="en-US" sz="2400" dirty="0"/>
                <a:t>資料來源：</a:t>
              </a:r>
            </a:p>
            <a:p>
              <a:r>
                <a:rPr lang="en-US" altLang="zh-TW" sz="2400" dirty="0" err="1"/>
                <a:t>Mysql</a:t>
              </a:r>
              <a:endParaRPr lang="en-US" altLang="zh-TW" sz="2400" dirty="0"/>
            </a:p>
            <a:p>
              <a:r>
                <a:rPr lang="zh-TW" altLang="en-US" sz="2400" dirty="0"/>
                <a:t>連線資訊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帳密</a:t>
              </a:r>
              <a:r>
                <a:rPr lang="en-US" altLang="zh-TW" sz="2400" dirty="0"/>
                <a:t>)</a:t>
              </a:r>
            </a:p>
          </p:txBody>
        </p:sp>
        <p:sp>
          <p:nvSpPr>
            <p:cNvPr id="838" name="Shape 838"/>
            <p:cNvSpPr/>
            <p:nvPr/>
          </p:nvSpPr>
          <p:spPr>
            <a:xfrm>
              <a:off x="2106725" y="1804550"/>
              <a:ext cx="2241600" cy="2269500"/>
            </a:xfrm>
            <a:prstGeom prst="chevron">
              <a:avLst>
                <a:gd name="adj" fmla="val 20749"/>
              </a:avLst>
            </a:prstGeom>
            <a:solidFill>
              <a:srgbClr val="F9CB9C"/>
            </a:solidFill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altLang="zh-TW" sz="2400" dirty="0" err="1"/>
                <a:t>Logstash</a:t>
              </a:r>
              <a:r>
                <a:rPr lang="zh-TW" altLang="en-US" sz="2400" dirty="0"/>
                <a:t>設定並啟動</a:t>
              </a:r>
            </a:p>
            <a:p>
              <a:r>
                <a:rPr lang="zh-TW" altLang="en-US" sz="2400" dirty="0"/>
                <a:t>開始抓取資料</a:t>
              </a:r>
            </a:p>
          </p:txBody>
        </p:sp>
        <p:sp>
          <p:nvSpPr>
            <p:cNvPr id="839" name="Shape 839"/>
            <p:cNvSpPr/>
            <p:nvPr/>
          </p:nvSpPr>
          <p:spPr>
            <a:xfrm>
              <a:off x="3882175" y="1804400"/>
              <a:ext cx="2241600" cy="2269500"/>
            </a:xfrm>
            <a:prstGeom prst="chevron">
              <a:avLst>
                <a:gd name="adj" fmla="val 20749"/>
              </a:avLst>
            </a:prstGeom>
            <a:solidFill>
              <a:srgbClr val="F6B26B"/>
            </a:solidFill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zh-TW" altLang="en-US" sz="2400" dirty="0"/>
                <a:t>利用</a:t>
              </a:r>
              <a:r>
                <a:rPr lang="en-US" altLang="zh-TW" sz="2400" dirty="0"/>
                <a:t>Kibana</a:t>
              </a:r>
            </a:p>
            <a:p>
              <a:r>
                <a:rPr lang="zh-TW" altLang="en-US" sz="2400" dirty="0"/>
                <a:t>觀察資料</a:t>
              </a:r>
            </a:p>
          </p:txBody>
        </p:sp>
        <p:sp>
          <p:nvSpPr>
            <p:cNvPr id="840" name="Shape 840"/>
            <p:cNvSpPr/>
            <p:nvPr/>
          </p:nvSpPr>
          <p:spPr>
            <a:xfrm>
              <a:off x="5650475" y="1804400"/>
              <a:ext cx="2241600" cy="2269500"/>
            </a:xfrm>
            <a:prstGeom prst="chevron">
              <a:avLst>
                <a:gd name="adj" fmla="val 20749"/>
              </a:avLst>
            </a:prstGeom>
            <a:solidFill>
              <a:srgbClr val="E69138"/>
            </a:solidFill>
            <a:ln w="9525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zh-TW" altLang="en-US" sz="2400" dirty="0"/>
                <a:t>製作</a:t>
              </a:r>
              <a:r>
                <a:rPr lang="en-US" altLang="zh-TW" sz="2400" dirty="0"/>
                <a:t>Dashboard</a:t>
              </a:r>
            </a:p>
          </p:txBody>
        </p:sp>
      </p:grpSp>
      <p:sp>
        <p:nvSpPr>
          <p:cNvPr id="9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  <a:noFill/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96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837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Shape 851"/>
          <p:cNvGrpSpPr/>
          <p:nvPr/>
        </p:nvGrpSpPr>
        <p:grpSpPr>
          <a:xfrm>
            <a:off x="8614519" y="4675005"/>
            <a:ext cx="4697775" cy="2128969"/>
            <a:chOff x="4962600" y="1720325"/>
            <a:chExt cx="6556255" cy="2891575"/>
          </a:xfrm>
        </p:grpSpPr>
        <p:pic>
          <p:nvPicPr>
            <p:cNvPr id="852" name="Shape 852" descr="kibana-screenshot-aspot-v2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2600" y="1720325"/>
              <a:ext cx="4003451" cy="224192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</p:pic>
        <p:sp>
          <p:nvSpPr>
            <p:cNvPr id="853" name="Shape 853"/>
            <p:cNvSpPr txBox="1"/>
            <p:nvPr/>
          </p:nvSpPr>
          <p:spPr>
            <a:xfrm>
              <a:off x="5169268" y="3888872"/>
              <a:ext cx="6349587" cy="72302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-US" altLang="zh-TW" sz="1067" u="sng" dirty="0">
                  <a:solidFill>
                    <a:schemeClr val="hlink"/>
                  </a:solidFill>
                  <a:hlinkClick r:id="rId4"/>
                </a:rPr>
                <a:t>https://www.elastic.co/products/kibana</a:t>
              </a:r>
            </a:p>
          </p:txBody>
        </p:sp>
      </p:grpSp>
      <p:sp>
        <p:nvSpPr>
          <p:cNvPr id="846" name="Shape 846"/>
          <p:cNvSpPr/>
          <p:nvPr/>
        </p:nvSpPr>
        <p:spPr>
          <a:xfrm>
            <a:off x="3397933" y="2833900"/>
            <a:ext cx="1959600" cy="10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Logstash</a:t>
            </a:r>
          </a:p>
        </p:txBody>
      </p:sp>
      <p:sp>
        <p:nvSpPr>
          <p:cNvPr id="847" name="Shape 847"/>
          <p:cNvSpPr/>
          <p:nvPr/>
        </p:nvSpPr>
        <p:spPr>
          <a:xfrm>
            <a:off x="558067" y="2554700"/>
            <a:ext cx="1984000" cy="1600000"/>
          </a:xfrm>
          <a:prstGeom prst="can">
            <a:avLst>
              <a:gd name="adj" fmla="val 25000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 dirty="0"/>
              <a:t>MySQL</a:t>
            </a:r>
          </a:p>
        </p:txBody>
      </p:sp>
      <p:cxnSp>
        <p:nvCxnSpPr>
          <p:cNvPr id="848" name="Shape 848"/>
          <p:cNvCxnSpPr>
            <a:stCxn id="847" idx="4"/>
            <a:endCxn id="846" idx="1"/>
          </p:cNvCxnSpPr>
          <p:nvPr/>
        </p:nvCxnSpPr>
        <p:spPr>
          <a:xfrm>
            <a:off x="2542067" y="3354700"/>
            <a:ext cx="85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9" name="Shape 849"/>
          <p:cNvSpPr/>
          <p:nvPr/>
        </p:nvSpPr>
        <p:spPr>
          <a:xfrm>
            <a:off x="6027133" y="2833900"/>
            <a:ext cx="1984000" cy="10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200" dirty="0"/>
              <a:t>Elasticsearch</a:t>
            </a:r>
          </a:p>
        </p:txBody>
      </p:sp>
      <p:cxnSp>
        <p:nvCxnSpPr>
          <p:cNvPr id="850" name="Shape 850"/>
          <p:cNvCxnSpPr>
            <a:stCxn id="846" idx="3"/>
            <a:endCxn id="849" idx="1"/>
          </p:cNvCxnSpPr>
          <p:nvPr/>
        </p:nvCxnSpPr>
        <p:spPr>
          <a:xfrm>
            <a:off x="5357533" y="3354700"/>
            <a:ext cx="66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54" name="Shape 854"/>
          <p:cNvSpPr/>
          <p:nvPr/>
        </p:nvSpPr>
        <p:spPr>
          <a:xfrm>
            <a:off x="8618733" y="2833900"/>
            <a:ext cx="1984000" cy="10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altLang="zh-TW" sz="2400"/>
              <a:t>Kibana</a:t>
            </a:r>
          </a:p>
        </p:txBody>
      </p:sp>
      <p:cxnSp>
        <p:nvCxnSpPr>
          <p:cNvPr id="855" name="Shape 855"/>
          <p:cNvCxnSpPr>
            <a:stCxn id="849" idx="3"/>
            <a:endCxn id="854" idx="1"/>
          </p:cNvCxnSpPr>
          <p:nvPr/>
        </p:nvCxnSpPr>
        <p:spPr>
          <a:xfrm>
            <a:off x="8011133" y="3354700"/>
            <a:ext cx="60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56" name="Shape 856"/>
          <p:cNvCxnSpPr>
            <a:stCxn id="854" idx="2"/>
            <a:endCxn id="852" idx="0"/>
          </p:cNvCxnSpPr>
          <p:nvPr/>
        </p:nvCxnSpPr>
        <p:spPr>
          <a:xfrm>
            <a:off x="9610733" y="3875500"/>
            <a:ext cx="438000" cy="799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857" name="Shape 857"/>
          <p:cNvSpPr/>
          <p:nvPr/>
        </p:nvSpPr>
        <p:spPr>
          <a:xfrm>
            <a:off x="719267" y="4761967"/>
            <a:ext cx="2269600" cy="1041600"/>
          </a:xfrm>
          <a:prstGeom prst="wedgeRectCallout">
            <a:avLst>
              <a:gd name="adj1" fmla="val -35246"/>
              <a:gd name="adj2" fmla="val -108321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-US" altLang="zh-TW" sz="2400"/>
              <a:t>Database:iii</a:t>
            </a:r>
          </a:p>
          <a:p>
            <a:r>
              <a:rPr lang="en-US" altLang="zh-TW" sz="2400"/>
              <a:t>table:sensor</a:t>
            </a:r>
          </a:p>
        </p:txBody>
      </p:sp>
      <p:sp>
        <p:nvSpPr>
          <p:cNvPr id="858" name="Shape 858"/>
          <p:cNvSpPr/>
          <p:nvPr/>
        </p:nvSpPr>
        <p:spPr>
          <a:xfrm>
            <a:off x="3452367" y="1071133"/>
            <a:ext cx="2269600" cy="1041600"/>
          </a:xfrm>
          <a:prstGeom prst="wedgeRectCallout">
            <a:avLst>
              <a:gd name="adj1" fmla="val -33272"/>
              <a:gd name="adj2" fmla="val 117435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/>
              <a:t>設定</a:t>
            </a:r>
            <a:r>
              <a:rPr lang="en-US" altLang="zh-TW" sz="2400"/>
              <a:t>INPUT</a:t>
            </a:r>
            <a:r>
              <a:rPr lang="zh-TW" altLang="en-US" sz="2400"/>
              <a:t>、</a:t>
            </a:r>
            <a:r>
              <a:rPr lang="en-US" altLang="zh-TW" sz="2400"/>
              <a:t>FILTER</a:t>
            </a:r>
            <a:r>
              <a:rPr lang="zh-TW" altLang="en-US" sz="2400"/>
              <a:t>、</a:t>
            </a:r>
            <a:r>
              <a:rPr lang="en-US" altLang="zh-TW" sz="2400"/>
              <a:t>OUTPUT</a:t>
            </a:r>
          </a:p>
        </p:txBody>
      </p:sp>
      <p:sp>
        <p:nvSpPr>
          <p:cNvPr id="859" name="Shape 859"/>
          <p:cNvSpPr/>
          <p:nvPr/>
        </p:nvSpPr>
        <p:spPr>
          <a:xfrm>
            <a:off x="6135867" y="1071133"/>
            <a:ext cx="2269600" cy="1041600"/>
          </a:xfrm>
          <a:prstGeom prst="wedgeRectCallout">
            <a:avLst>
              <a:gd name="adj1" fmla="val -33272"/>
              <a:gd name="adj2" fmla="val 117435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/>
              <a:t>寫入後檢查</a:t>
            </a:r>
            <a:r>
              <a:rPr lang="en-US" altLang="zh-TW" sz="2400"/>
              <a:t>ES</a:t>
            </a:r>
          </a:p>
        </p:txBody>
      </p:sp>
      <p:sp>
        <p:nvSpPr>
          <p:cNvPr id="860" name="Shape 860"/>
          <p:cNvSpPr/>
          <p:nvPr/>
        </p:nvSpPr>
        <p:spPr>
          <a:xfrm>
            <a:off x="9060667" y="1071133"/>
            <a:ext cx="2269600" cy="1041600"/>
          </a:xfrm>
          <a:prstGeom prst="wedgeRectCallout">
            <a:avLst>
              <a:gd name="adj1" fmla="val -33272"/>
              <a:gd name="adj2" fmla="val 117435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zh-TW" altLang="en-US" sz="2400"/>
              <a:t>利用</a:t>
            </a:r>
            <a:r>
              <a:rPr lang="en-US" altLang="zh-TW" sz="2400"/>
              <a:t>Kibana</a:t>
            </a:r>
            <a:r>
              <a:rPr lang="zh-TW" altLang="en-US" sz="2400"/>
              <a:t>製作</a:t>
            </a:r>
            <a:r>
              <a:rPr lang="en-US" altLang="zh-TW" sz="2400"/>
              <a:t>Dashboard</a:t>
            </a:r>
          </a:p>
        </p:txBody>
      </p:sp>
      <p:sp>
        <p:nvSpPr>
          <p:cNvPr id="1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97</a:t>
            </a:fld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0" name="Shape 835"/>
          <p:cNvSpPr txBox="1">
            <a:spLocks/>
          </p:cNvSpPr>
          <p:nvPr/>
        </p:nvSpPr>
        <p:spPr>
          <a:xfrm>
            <a:off x="152400" y="141890"/>
            <a:ext cx="11776400" cy="136747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pPr marL="0" lvl="1" algn="l" defTabSz="457200" rtl="0"/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– </a:t>
            </a:r>
          </a:p>
          <a:p>
            <a:pPr marL="0" lvl="1" algn="l" defTabSz="457200" rtl="0"/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  <a:t>    </a:t>
            </a:r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  <a:t>系統實作</a:t>
            </a:r>
            <a:b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</a:br>
            <a:endParaRPr kumimoji="1" lang="zh-TW" altLang="en-US" sz="3400" b="1" kern="1200" cap="all" dirty="0">
              <a:solidFill>
                <a:schemeClr val="accent1"/>
              </a:solidFill>
              <a:latin typeface="+mj-lt"/>
              <a:ea typeface="+mj-ea"/>
              <a:cs typeface="+mj-cs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5767950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415600" y="1481959"/>
            <a:ext cx="9185600" cy="3364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wget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altLang="zh-TW" sz="2400" b="1" u="sng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https://dev.mysql.com/get/Downloads/Connector-J/mysql-connector-java-5.1.42.zip</a:t>
            </a:r>
          </a:p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unzip mysql-connector-java-5.1.42.zip</a:t>
            </a:r>
          </a:p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cd mysql-connector-java-5.1.42</a:t>
            </a:r>
          </a:p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mysql-connector-java-5.1.42-bin.jar 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logstash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/example/</a:t>
            </a: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67" name="Shape 867" descr="2017-05-24 (3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75" y="4963835"/>
            <a:ext cx="8595625" cy="13081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50724" y="6537804"/>
            <a:ext cx="512504" cy="273844"/>
          </a:xfrm>
        </p:spPr>
        <p:txBody>
          <a:bodyPr/>
          <a:lstStyle/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t>98</a:t>
            </a:fld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7" name="Shape 835"/>
          <p:cNvSpPr txBox="1">
            <a:spLocks/>
          </p:cNvSpPr>
          <p:nvPr/>
        </p:nvSpPr>
        <p:spPr>
          <a:xfrm>
            <a:off x="152400" y="141890"/>
            <a:ext cx="11776400" cy="154501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defRPr>
                <a:solidFill>
                  <a:schemeClr val="tx2"/>
                </a:solidFill>
              </a:defRPr>
            </a:lvl9pPr>
          </a:lstStyle>
          <a:p>
            <a:pPr marL="0" lvl="1" algn="l" defTabSz="457200" rtl="0"/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–</a:t>
            </a:r>
          </a:p>
          <a:p>
            <a:pPr marL="0" lvl="1"/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   </a:t>
            </a:r>
            <a:r>
              <a:rPr kumimoji="1" lang="zh-TW" altLang="en-US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  <a:t>下載 </a:t>
            </a:r>
            <a:r>
              <a:rPr kumimoji="1" lang="en-US" altLang="zh-TW" sz="3400" b="1" cap="all" dirty="0" err="1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  <a:t>Mysql</a:t>
            </a:r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  <a:t> JDBC driver</a:t>
            </a:r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marL="0" lvl="1" algn="l" defTabSz="457200" rtl="0"/>
            <a:r>
              <a:rPr kumimoji="1" lang="en-US" altLang="zh-TW" sz="34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  <a:t>    </a:t>
            </a:r>
            <a:br>
              <a:rPr kumimoji="1" lang="en-US" altLang="zh-TW" sz="3400" b="1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Microsoft JhengHei"/>
              </a:rPr>
            </a:br>
            <a:endParaRPr kumimoji="1" lang="zh-TW" altLang="en-US" sz="3400" b="1" kern="1200" cap="all" dirty="0">
              <a:solidFill>
                <a:schemeClr val="accent1"/>
              </a:solidFill>
              <a:latin typeface="+mj-lt"/>
              <a:ea typeface="+mj-ea"/>
              <a:cs typeface="+mj-cs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0838068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>
            <a:spLocks noGrp="1"/>
          </p:cNvSpPr>
          <p:nvPr>
            <p:ph type="title"/>
          </p:nvPr>
        </p:nvSpPr>
        <p:spPr>
          <a:xfrm>
            <a:off x="0" y="173419"/>
            <a:ext cx="11776400" cy="1120484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lvl="1" algn="l" defTabSz="457200" rtl="0"/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</a:rPr>
              <a:t>IoT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 log </a:t>
            </a:r>
            <a:r>
              <a:rPr kumimoji="1" lang="zh-TW" altLang="en-US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抓取、查詢、分析與視覺化 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</a:rPr>
              <a:t>–</a:t>
            </a:r>
            <a:br>
              <a:rPr kumimoji="1" lang="en-US" altLang="zh-TW" sz="3400" b="1" cap="all" dirty="0">
                <a:latin typeface="+mj-ea"/>
                <a:ea typeface="+mj-ea"/>
                <a:sym typeface="Microsoft JhengHei"/>
              </a:rPr>
            </a:br>
            <a:r>
              <a:rPr kumimoji="1" lang="zh-TW" altLang="en-US" sz="3400" b="1" cap="all" dirty="0">
                <a:latin typeface="+mj-ea"/>
                <a:ea typeface="+mj-ea"/>
                <a:sym typeface="Microsoft JhengHei"/>
              </a:rPr>
              <a:t>    </a:t>
            </a:r>
            <a:r>
              <a:rPr kumimoji="1" lang="en-US" altLang="zh-TW" sz="3400" b="1" kern="1200" cap="all" dirty="0" err="1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Logstash</a:t>
            </a:r>
            <a:r>
              <a:rPr kumimoji="1" lang="en-US" altLang="zh-TW" sz="3400" b="1" kern="1200" cap="all" dirty="0">
                <a:solidFill>
                  <a:schemeClr val="accent1"/>
                </a:solidFill>
                <a:latin typeface="+mj-ea"/>
                <a:ea typeface="+mj-ea"/>
                <a:sym typeface="Microsoft JhengHei"/>
              </a:rPr>
              <a:t> conf</a:t>
            </a:r>
          </a:p>
        </p:txBody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477151" y="1380986"/>
            <a:ext cx="9068034" cy="1913798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cd 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logstash</a:t>
            </a: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example</a:t>
            </a:r>
          </a:p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cd example</a:t>
            </a:r>
          </a:p>
          <a:p>
            <a:pPr marL="609585" indent="-389457">
              <a:lnSpc>
                <a:spcPct val="115000"/>
              </a:lnSpc>
              <a:buClr>
                <a:srgbClr val="FFFFFF"/>
              </a:buClr>
              <a:buSzPct val="100000"/>
              <a:buFont typeface="Courier New"/>
              <a:buAutoNum type="arabicPeriod"/>
            </a:pPr>
            <a:r>
              <a:rPr lang="en-US" altLang="zh-TW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vi </a:t>
            </a:r>
            <a:r>
              <a:rPr lang="en-US" altLang="zh-TW" sz="2400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etl.conf</a:t>
            </a:r>
            <a:endParaRPr lang="en-US" altLang="zh-TW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None/>
            </a:pPr>
            <a:br>
              <a:rPr lang="zh-TW" alt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zh-TW" altLang="en-US" sz="24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874" name="Shape 874"/>
          <p:cNvGrpSpPr/>
          <p:nvPr/>
        </p:nvGrpSpPr>
        <p:grpSpPr>
          <a:xfrm>
            <a:off x="469934" y="3517265"/>
            <a:ext cx="5763365" cy="3050217"/>
            <a:chOff x="352450" y="2637949"/>
            <a:chExt cx="4322524" cy="2287663"/>
          </a:xfrm>
        </p:grpSpPr>
        <p:pic>
          <p:nvPicPr>
            <p:cNvPr id="875" name="Shape 875" descr="2017-05-24 (35).png"/>
            <p:cNvPicPr preferRelativeResize="0"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352450" y="2637949"/>
              <a:ext cx="4322524" cy="225745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</p:pic>
        <p:grpSp>
          <p:nvGrpSpPr>
            <p:cNvPr id="876" name="Shape 876"/>
            <p:cNvGrpSpPr/>
            <p:nvPr/>
          </p:nvGrpSpPr>
          <p:grpSpPr>
            <a:xfrm>
              <a:off x="397225" y="4074049"/>
              <a:ext cx="3361151" cy="851563"/>
              <a:chOff x="397225" y="4074049"/>
              <a:chExt cx="3361151" cy="851563"/>
            </a:xfrm>
          </p:grpSpPr>
          <p:sp>
            <p:nvSpPr>
              <p:cNvPr id="877" name="Shape 877"/>
              <p:cNvSpPr/>
              <p:nvPr/>
            </p:nvSpPr>
            <p:spPr>
              <a:xfrm>
                <a:off x="397225" y="4074049"/>
                <a:ext cx="1741800" cy="851563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78" name="Shape 878"/>
              <p:cNvSpPr txBox="1"/>
              <p:nvPr/>
            </p:nvSpPr>
            <p:spPr>
              <a:xfrm>
                <a:off x="2179776" y="4216373"/>
                <a:ext cx="1578600" cy="4074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lIns="121900" tIns="121900" rIns="121900" bIns="121900" anchor="t" anchorCtr="0">
                <a:noAutofit/>
              </a:bodyPr>
              <a:lstStyle/>
              <a:p>
                <a:r>
                  <a:rPr lang="zh-TW" altLang="en-US" sz="1600" dirty="0">
                    <a:solidFill>
                      <a:srgbClr val="FF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測試用，先註解</a:t>
                </a:r>
              </a:p>
            </p:txBody>
          </p:sp>
        </p:grpSp>
      </p:grpSp>
      <p:pic>
        <p:nvPicPr>
          <p:cNvPr id="879" name="Shape 879" descr="2017-05-24 (39)_LI.jpg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436499" y="3625867"/>
            <a:ext cx="5552300" cy="29416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1" name="Slide Number Placeholder 2"/>
          <p:cNvSpPr txBox="1">
            <a:spLocks/>
          </p:cNvSpPr>
          <p:nvPr/>
        </p:nvSpPr>
        <p:spPr>
          <a:xfrm>
            <a:off x="11650724" y="6537804"/>
            <a:ext cx="512504" cy="273844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56B03B-2300-490D-8156-5E571444219D}" type="slidenum">
              <a:rPr lang="en-SG" smtClean="0">
                <a:solidFill>
                  <a:schemeClr val="tx1"/>
                </a:solidFill>
              </a:rPr>
              <a:pPr/>
              <a:t>99</a:t>
            </a:fld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691924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24960</TotalTime>
  <Words>4231</Words>
  <Application>Microsoft Office PowerPoint</Application>
  <PresentationFormat>寬螢幕</PresentationFormat>
  <Paragraphs>828</Paragraphs>
  <Slides>116</Slides>
  <Notes>102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116</vt:i4>
      </vt:variant>
    </vt:vector>
  </HeadingPairs>
  <TitlesOfParts>
    <vt:vector size="126" baseType="lpstr">
      <vt:lpstr>微軟正黑體</vt:lpstr>
      <vt:lpstr>微軟正黑體</vt:lpstr>
      <vt:lpstr>新細明體</vt:lpstr>
      <vt:lpstr>Arial</vt:lpstr>
      <vt:lpstr>Calibri</vt:lpstr>
      <vt:lpstr>Courier New</vt:lpstr>
      <vt:lpstr>Trebuchet MS</vt:lpstr>
      <vt:lpstr>Wingdings</vt:lpstr>
      <vt:lpstr>Wingdings 3</vt:lpstr>
      <vt:lpstr>多面向</vt:lpstr>
      <vt:lpstr>    ELK  兩日實戰 大數據與 IoT 分析</vt:lpstr>
      <vt:lpstr>講師介紹</vt:lpstr>
      <vt:lpstr>課綱</vt:lpstr>
      <vt:lpstr>大數據前言</vt:lpstr>
      <vt:lpstr>大數據前言 - 數據儲存單位</vt:lpstr>
      <vt:lpstr>  大數據前言 -        Life of Big Data Technologies</vt:lpstr>
      <vt:lpstr>大數據前言 -      Life of Big Data Technologies</vt:lpstr>
      <vt:lpstr>  大數據前言 -      Life of Big Data Technologies</vt:lpstr>
      <vt:lpstr>大數據前言 -      ELK 與大數據</vt:lpstr>
      <vt:lpstr> ELK 介紹 -  Elasticsearch 系統原理</vt:lpstr>
      <vt:lpstr>  ELK介紹 -      ES 的演進歷史</vt:lpstr>
      <vt:lpstr>  ELK介紹 -     誰用了ES</vt:lpstr>
      <vt:lpstr>  ELK介紹 -     Elasticsearch 特性</vt:lpstr>
      <vt:lpstr>  ELK介紹 -     Before Elasticsearch</vt:lpstr>
      <vt:lpstr>  ELK介紹 -     Apache Solr vs Elasticsearch</vt:lpstr>
      <vt:lpstr>  ELK介紹 -     ES 的核心原理</vt:lpstr>
      <vt:lpstr>  ELK介紹 -     Kibana </vt:lpstr>
      <vt:lpstr>  ELK介紹 -     淺談搜尋引擎</vt:lpstr>
      <vt:lpstr>  ELK介紹 -     半結構化 / 非結構化資料</vt:lpstr>
      <vt:lpstr>  ELK介紹 -     查詢 半結構化 / 非結構化資料</vt:lpstr>
      <vt:lpstr>  ELK介紹 -     查詢 半結構化 / 非結構化資料</vt:lpstr>
      <vt:lpstr>  ELK介紹 -     查詢 半結構化 / 非結構化資料</vt:lpstr>
      <vt:lpstr>  ELK介紹 -     淺談搜尋引擎</vt:lpstr>
      <vt:lpstr>  ELK介紹 -     Elasticsearch 的工作流程 =&gt; 啟動</vt:lpstr>
      <vt:lpstr>  ELK介紹 -     Elasticsearch 的工作流程 =&gt; 索引</vt:lpstr>
      <vt:lpstr>  ELK介紹 -     Elasticsearch 的工作流程 =&gt; 查詢</vt:lpstr>
      <vt:lpstr>PowerPoint 簡報</vt:lpstr>
      <vt:lpstr>  ELK介紹 -     安裝流程</vt:lpstr>
      <vt:lpstr>  ELK介紹 -     VMWare 安裝</vt:lpstr>
      <vt:lpstr>Download CentOS </vt:lpstr>
      <vt:lpstr>Download CentOS</vt:lpstr>
      <vt:lpstr>VMWare config</vt:lpstr>
      <vt:lpstr>  ELK介紹 -     Install CentOS on VMWare</vt:lpstr>
      <vt:lpstr>  ELK介紹 -     Install CentOS on VMWare</vt:lpstr>
      <vt:lpstr>  ELK介紹 -     CentOS 環境檢查</vt:lpstr>
      <vt:lpstr>  ELK介紹 -     Elasticsearch 相關檔案下載</vt:lpstr>
      <vt:lpstr>  ELK介紹 -     安裝 Elasticsearch</vt:lpstr>
      <vt:lpstr>  ELK介紹 -       設定 Elasticsearch</vt:lpstr>
      <vt:lpstr>  ELK介紹 -     設定 Elasticsearch</vt:lpstr>
      <vt:lpstr>  ELK介紹 -     設定 Elasticsearch</vt:lpstr>
      <vt:lpstr>  ELK介紹 -     啟動 Elasticsearch</vt:lpstr>
      <vt:lpstr>  ELK介紹 -     Elasticsearch 啟動後檢查</vt:lpstr>
      <vt:lpstr>  ELK介紹 -     Elasticsearch 啟動後檢查</vt:lpstr>
      <vt:lpstr>  ELK介紹 -     Elasticsearch 啟動後檢查</vt:lpstr>
      <vt:lpstr>  ELK介紹 -     JSON format</vt:lpstr>
      <vt:lpstr>  ELK介紹 -     Elasticsearch 查詢</vt:lpstr>
      <vt:lpstr>  ELK介紹 -     Elasticsearch 重要概念</vt:lpstr>
      <vt:lpstr>  ELK介紹 -     Elasticsearch 重要概念</vt:lpstr>
      <vt:lpstr>  ELK介紹 -     Elasticsearch 重要概念</vt:lpstr>
      <vt:lpstr>PowerPoint 簡報</vt:lpstr>
      <vt:lpstr>ELK介紹 -   Logstash</vt:lpstr>
      <vt:lpstr>  ELK介紹 -     Logstash 的角色</vt:lpstr>
      <vt:lpstr>  ELK介紹 -     Logstash 架構</vt:lpstr>
      <vt:lpstr>  ELK介紹 -     Logstash 常見應用 =&gt; Logs</vt:lpstr>
      <vt:lpstr>  ELK介紹 -     Logstash 常見應用 =&gt; Web</vt:lpstr>
      <vt:lpstr>  ELK介紹 -     Logstash 常見應用 =&gt; Data、Streams</vt:lpstr>
      <vt:lpstr>  ELK介紹 -     下載 Logstash</vt:lpstr>
      <vt:lpstr>  ELK介紹 -     Logstash 安裝</vt:lpstr>
      <vt:lpstr>  ELK介紹 -     logstash 安裝後測試</vt:lpstr>
      <vt:lpstr>  ELK介紹 -     除了Logstash ，還有Beats</vt:lpstr>
      <vt:lpstr>PowerPoint 簡報</vt:lpstr>
      <vt:lpstr>  ELK介紹 -     Kibana</vt:lpstr>
      <vt:lpstr>  ELK介紹 -     Kibana =&gt; Dashboard</vt:lpstr>
      <vt:lpstr>  ELK介紹 -     Kibana =&gt; Geo data in Maps</vt:lpstr>
      <vt:lpstr>  ELK介紹 -     Kibana =&gt; Time series</vt:lpstr>
      <vt:lpstr>  ELK介紹 -     Kibana =&gt; Dev Tools</vt:lpstr>
      <vt:lpstr>  ELK介紹 -     Kibana 如何與 ES 協同</vt:lpstr>
      <vt:lpstr>  ELK介紹 -     下載 Kibana </vt:lpstr>
      <vt:lpstr>  ELK介紹 -     Kibana 安裝</vt:lpstr>
      <vt:lpstr>  ELK介紹 -     Kibana 設定</vt:lpstr>
      <vt:lpstr>  ELK介紹 -     啟動 Kibana</vt:lpstr>
      <vt:lpstr>  ELK介紹 -     Kibana UI =&gt; Management</vt:lpstr>
      <vt:lpstr>  ELK介紹 -     Kibana UI =&gt; Dev Tools</vt:lpstr>
      <vt:lpstr>PowerPoint 簡報</vt:lpstr>
      <vt:lpstr>PowerPoint 簡報</vt:lpstr>
      <vt:lpstr>PowerPoint 簡報</vt:lpstr>
      <vt:lpstr>  文字雲實作 </vt:lpstr>
      <vt:lpstr>PowerPoint 簡報</vt:lpstr>
      <vt:lpstr>資料來源</vt:lpstr>
      <vt:lpstr>Logstash ETL 設定</vt:lpstr>
      <vt:lpstr>Logstash ETL 作業</vt:lpstr>
      <vt:lpstr>用Kibana 觀察索引</vt:lpstr>
      <vt:lpstr>Kibana 建立索引</vt:lpstr>
      <vt:lpstr>Kibana 建立索引</vt:lpstr>
      <vt:lpstr>用Kibana 觀察資料</vt:lpstr>
      <vt:lpstr>用Kibana 製作文字雲</vt:lpstr>
      <vt:lpstr>用Kibana 製作文字雲</vt:lpstr>
      <vt:lpstr>用Kibana 製作文字雲</vt:lpstr>
      <vt:lpstr>用Kibana 製作文字雲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IoT log 抓取、查詢、分析與視覺化 </vt:lpstr>
      <vt:lpstr>PowerPoint 簡報</vt:lpstr>
      <vt:lpstr>PowerPoint 簡報</vt:lpstr>
      <vt:lpstr>  IoT log 抓取、查詢、分析與視覺化 –     Logstash conf</vt:lpstr>
      <vt:lpstr>IoT log 抓取、查詢、分析與視覺化 –   啟動 logstash</vt:lpstr>
      <vt:lpstr>  IoT log 抓取、查詢、分析與視覺化 –     檢查匯入資料</vt:lpstr>
      <vt:lpstr>  IoT log 抓取、查詢、分析與視覺化 –     Kibana 設定</vt:lpstr>
      <vt:lpstr>  IoT log 抓取、查詢、分析與視覺化 –         Kibana index 設定完成結果</vt:lpstr>
      <vt:lpstr>  IoT log 抓取、查詢、分析與視覺化 –     使用Kibana 觀察數據</vt:lpstr>
      <vt:lpstr>  IoT log 抓取、查詢、分析與視覺化 –     使用Kibana 製作 Dashboard</vt:lpstr>
      <vt:lpstr>  IoT log 抓取、查詢、分析與視覺化 –     Kibana 建立圖表 (Visualize)</vt:lpstr>
      <vt:lpstr>  IoT log 抓取、查詢、分析與視覺化 –     可用的圖表</vt:lpstr>
      <vt:lpstr>  IoT log 抓取、查詢、分析與視覺化 –     圓餅圖</vt:lpstr>
      <vt:lpstr>  IoT log 抓取、查詢、分析與視覺化 –     區塊圖 (Area chart)</vt:lpstr>
      <vt:lpstr>  IoT log 抓取、查詢、分析與視覺化 –     數值計算</vt:lpstr>
      <vt:lpstr>  IoT log 抓取、查詢、分析與視覺化 –     組合 Dashboard</vt:lpstr>
      <vt:lpstr>  IoT log 抓取、查詢、分析與視覺化 –     組合 Dashboard </vt:lpstr>
      <vt:lpstr>  IoT log 抓取、查詢、分析與視覺化 –     Dashboard 調整</vt:lpstr>
      <vt:lpstr>  IoT log 抓取、查詢、分析與視覺化 –     Dashboard 完成</vt:lpstr>
      <vt:lpstr>  IoT log 抓取、查詢、分析與視覺化 –     Dashboard 試試看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嶺東科技大學 樹莓派感測器之資料處理</dc:title>
  <dc:creator>Orozco Hsu</dc:creator>
  <cp:lastModifiedBy>Lee Justin</cp:lastModifiedBy>
  <cp:revision>317</cp:revision>
  <dcterms:created xsi:type="dcterms:W3CDTF">2017-04-25T14:37:16Z</dcterms:created>
  <dcterms:modified xsi:type="dcterms:W3CDTF">2017-10-12T11:12:08Z</dcterms:modified>
</cp:coreProperties>
</file>